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3" r:id="rId2"/>
    <p:sldId id="271" r:id="rId3"/>
    <p:sldId id="272" r:id="rId4"/>
    <p:sldId id="262" r:id="rId5"/>
    <p:sldId id="259" r:id="rId6"/>
    <p:sldId id="263" r:id="rId7"/>
    <p:sldId id="264" r:id="rId8"/>
    <p:sldId id="265" r:id="rId9"/>
    <p:sldId id="266" r:id="rId10"/>
    <p:sldId id="275" r:id="rId11"/>
    <p:sldId id="274" r:id="rId12"/>
    <p:sldId id="268" r:id="rId13"/>
    <p:sldId id="270" r:id="rId14"/>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20BDA9-2E66-4EAA-B170-C969F0F0BD73}" v="1" dt="2026-03-30T12:31:21.8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83" d="100"/>
          <a:sy n="83" d="100"/>
        </p:scale>
        <p:origin x="643"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riel Bauzá Fredes" userId="aaf9dfb141b8d01d" providerId="LiveId" clId="{5C2C5A51-19D7-4EBF-80FD-A19CAC3CD480}"/>
    <pc:docChg chg="undo custSel addSld delSld modSld">
      <pc:chgData name="Gabriel Bauzá Fredes" userId="aaf9dfb141b8d01d" providerId="LiveId" clId="{5C2C5A51-19D7-4EBF-80FD-A19CAC3CD480}" dt="2026-03-30T12:32:25.168" v="1098" actId="2085"/>
      <pc:docMkLst>
        <pc:docMk/>
      </pc:docMkLst>
      <pc:sldChg chg="modSp mod">
        <pc:chgData name="Gabriel Bauzá Fredes" userId="aaf9dfb141b8d01d" providerId="LiveId" clId="{5C2C5A51-19D7-4EBF-80FD-A19CAC3CD480}" dt="2026-03-29T23:50:31.697" v="1028" actId="20577"/>
        <pc:sldMkLst>
          <pc:docMk/>
          <pc:sldMk cId="1226875712" sldId="263"/>
        </pc:sldMkLst>
        <pc:spChg chg="mod">
          <ac:chgData name="Gabriel Bauzá Fredes" userId="aaf9dfb141b8d01d" providerId="LiveId" clId="{5C2C5A51-19D7-4EBF-80FD-A19CAC3CD480}" dt="2026-03-29T23:50:31.697" v="1028" actId="20577"/>
          <ac:spMkLst>
            <pc:docMk/>
            <pc:sldMk cId="1226875712" sldId="263"/>
            <ac:spMk id="10" creationId="{378D8E36-ECD2-3B60-9FF8-BA494E1C0C72}"/>
          </ac:spMkLst>
        </pc:spChg>
        <pc:spChg chg="mod">
          <ac:chgData name="Gabriel Bauzá Fredes" userId="aaf9dfb141b8d01d" providerId="LiveId" clId="{5C2C5A51-19D7-4EBF-80FD-A19CAC3CD480}" dt="2026-03-29T23:47:26.486" v="906" actId="20577"/>
          <ac:spMkLst>
            <pc:docMk/>
            <pc:sldMk cId="1226875712" sldId="263"/>
            <ac:spMk id="14" creationId="{D9B293D0-2637-83D2-6CB8-FDE32A86A123}"/>
          </ac:spMkLst>
        </pc:spChg>
      </pc:sldChg>
      <pc:sldChg chg="modSp mod">
        <pc:chgData name="Gabriel Bauzá Fredes" userId="aaf9dfb141b8d01d" providerId="LiveId" clId="{5C2C5A51-19D7-4EBF-80FD-A19CAC3CD480}" dt="2026-03-29T23:55:36.569" v="1029" actId="207"/>
        <pc:sldMkLst>
          <pc:docMk/>
          <pc:sldMk cId="4114903693" sldId="265"/>
        </pc:sldMkLst>
        <pc:spChg chg="mod">
          <ac:chgData name="Gabriel Bauzá Fredes" userId="aaf9dfb141b8d01d" providerId="LiveId" clId="{5C2C5A51-19D7-4EBF-80FD-A19CAC3CD480}" dt="2026-03-29T23:55:36.569" v="1029" actId="207"/>
          <ac:spMkLst>
            <pc:docMk/>
            <pc:sldMk cId="4114903693" sldId="265"/>
            <ac:spMk id="9" creationId="{EDD22F71-EA1C-AD65-322A-93DA376254A0}"/>
          </ac:spMkLst>
        </pc:spChg>
      </pc:sldChg>
      <pc:sldChg chg="del">
        <pc:chgData name="Gabriel Bauzá Fredes" userId="aaf9dfb141b8d01d" providerId="LiveId" clId="{5C2C5A51-19D7-4EBF-80FD-A19CAC3CD480}" dt="2026-03-29T23:36:00.184" v="890" actId="47"/>
        <pc:sldMkLst>
          <pc:docMk/>
          <pc:sldMk cId="3055925915" sldId="267"/>
        </pc:sldMkLst>
      </pc:sldChg>
      <pc:sldChg chg="addSp delSp modSp mod">
        <pc:chgData name="Gabriel Bauzá Fredes" userId="aaf9dfb141b8d01d" providerId="LiveId" clId="{5C2C5A51-19D7-4EBF-80FD-A19CAC3CD480}" dt="2026-03-30T12:32:25.168" v="1098" actId="2085"/>
        <pc:sldMkLst>
          <pc:docMk/>
          <pc:sldMk cId="780002503" sldId="274"/>
        </pc:sldMkLst>
        <pc:spChg chg="add mod">
          <ac:chgData name="Gabriel Bauzá Fredes" userId="aaf9dfb141b8d01d" providerId="LiveId" clId="{5C2C5A51-19D7-4EBF-80FD-A19CAC3CD480}" dt="2026-03-30T12:32:25.168" v="1098" actId="2085"/>
          <ac:spMkLst>
            <pc:docMk/>
            <pc:sldMk cId="780002503" sldId="274"/>
            <ac:spMk id="3" creationId="{812A7DAC-7106-946F-F1F6-A27E32FD3F2A}"/>
          </ac:spMkLst>
        </pc:spChg>
        <pc:spChg chg="add mod">
          <ac:chgData name="Gabriel Bauzá Fredes" userId="aaf9dfb141b8d01d" providerId="LiveId" clId="{5C2C5A51-19D7-4EBF-80FD-A19CAC3CD480}" dt="2026-03-30T12:31:59.591" v="1094" actId="113"/>
          <ac:spMkLst>
            <pc:docMk/>
            <pc:sldMk cId="780002503" sldId="274"/>
            <ac:spMk id="7" creationId="{87BBCDE1-DA7A-414D-D93C-3A390568E94A}"/>
          </ac:spMkLst>
        </pc:spChg>
        <pc:picChg chg="del">
          <ac:chgData name="Gabriel Bauzá Fredes" userId="aaf9dfb141b8d01d" providerId="LiveId" clId="{5C2C5A51-19D7-4EBF-80FD-A19CAC3CD480}" dt="2026-03-29T23:16:40.788" v="0" actId="478"/>
          <ac:picMkLst>
            <pc:docMk/>
            <pc:sldMk cId="780002503" sldId="274"/>
            <ac:picMk id="13" creationId="{B5321046-A4E9-4722-369F-7B3B94D5A827}"/>
          </ac:picMkLst>
        </pc:picChg>
        <pc:picChg chg="add mod">
          <ac:chgData name="Gabriel Bauzá Fredes" userId="aaf9dfb141b8d01d" providerId="LiveId" clId="{5C2C5A51-19D7-4EBF-80FD-A19CAC3CD480}" dt="2026-03-30T12:32:05.163" v="1096" actId="1076"/>
          <ac:picMkLst>
            <pc:docMk/>
            <pc:sldMk cId="780002503" sldId="274"/>
            <ac:picMk id="15" creationId="{83B9B85F-7DAB-3E29-C411-B1918BBCDEC7}"/>
          </ac:picMkLst>
        </pc:picChg>
      </pc:sldChg>
      <pc:sldChg chg="addSp delSp modSp new mod">
        <pc:chgData name="Gabriel Bauzá Fredes" userId="aaf9dfb141b8d01d" providerId="LiveId" clId="{5C2C5A51-19D7-4EBF-80FD-A19CAC3CD480}" dt="2026-03-30T12:27:35.700" v="1078" actId="20577"/>
        <pc:sldMkLst>
          <pc:docMk/>
          <pc:sldMk cId="3842947213" sldId="275"/>
        </pc:sldMkLst>
        <pc:spChg chg="mod">
          <ac:chgData name="Gabriel Bauzá Fredes" userId="aaf9dfb141b8d01d" providerId="LiveId" clId="{5C2C5A51-19D7-4EBF-80FD-A19CAC3CD480}" dt="2026-03-29T23:19:22.242" v="62" actId="20577"/>
          <ac:spMkLst>
            <pc:docMk/>
            <pc:sldMk cId="3842947213" sldId="275"/>
            <ac:spMk id="2" creationId="{440E961B-AEDE-CA2E-EF1F-911BB93CCBF6}"/>
          </ac:spMkLst>
        </pc:spChg>
        <pc:spChg chg="mod">
          <ac:chgData name="Gabriel Bauzá Fredes" userId="aaf9dfb141b8d01d" providerId="LiveId" clId="{5C2C5A51-19D7-4EBF-80FD-A19CAC3CD480}" dt="2026-03-30T12:27:35.700" v="1078" actId="20577"/>
          <ac:spMkLst>
            <pc:docMk/>
            <pc:sldMk cId="3842947213" sldId="275"/>
            <ac:spMk id="3" creationId="{16149AE3-F14D-4CCA-2A88-1F70E38EB8EB}"/>
          </ac:spMkLst>
        </pc:spChg>
        <pc:spChg chg="del">
          <ac:chgData name="Gabriel Bauzá Fredes" userId="aaf9dfb141b8d01d" providerId="LiveId" clId="{5C2C5A51-19D7-4EBF-80FD-A19CAC3CD480}" dt="2026-03-29T23:19:31.487" v="63" actId="478"/>
          <ac:spMkLst>
            <pc:docMk/>
            <pc:sldMk cId="3842947213" sldId="275"/>
            <ac:spMk id="4" creationId="{42F4410C-9A30-D62B-9643-A71E0DB8178E}"/>
          </ac:spMkLst>
        </pc:spChg>
        <pc:spChg chg="add del mod">
          <ac:chgData name="Gabriel Bauzá Fredes" userId="aaf9dfb141b8d01d" providerId="LiveId" clId="{5C2C5A51-19D7-4EBF-80FD-A19CAC3CD480}" dt="2026-03-29T23:41:33.242" v="897" actId="478"/>
          <ac:spMkLst>
            <pc:docMk/>
            <pc:sldMk cId="3842947213" sldId="275"/>
            <ac:spMk id="7" creationId="{F1A6AC12-BEB6-E903-0771-64198998B912}"/>
          </ac:spMkLst>
        </pc:spChg>
        <pc:picChg chg="add del mod">
          <ac:chgData name="Gabriel Bauzá Fredes" userId="aaf9dfb141b8d01d" providerId="LiveId" clId="{5C2C5A51-19D7-4EBF-80FD-A19CAC3CD480}" dt="2026-03-29T23:41:22.274" v="894" actId="478"/>
          <ac:picMkLst>
            <pc:docMk/>
            <pc:sldMk cId="3842947213" sldId="275"/>
            <ac:picMk id="6" creationId="{B0741275-F22C-B178-6BF5-13E55CBE89B4}"/>
          </ac:picMkLst>
        </pc:picChg>
        <pc:picChg chg="add del mod">
          <ac:chgData name="Gabriel Bauzá Fredes" userId="aaf9dfb141b8d01d" providerId="LiveId" clId="{5C2C5A51-19D7-4EBF-80FD-A19CAC3CD480}" dt="2026-03-29T23:38:14.830" v="892" actId="478"/>
          <ac:picMkLst>
            <pc:docMk/>
            <pc:sldMk cId="3842947213" sldId="275"/>
            <ac:picMk id="9" creationId="{0F017165-A483-7DF3-231B-D87BBC52C330}"/>
          </ac:picMkLst>
        </pc:picChg>
        <pc:picChg chg="add mod">
          <ac:chgData name="Gabriel Bauzá Fredes" userId="aaf9dfb141b8d01d" providerId="LiveId" clId="{5C2C5A51-19D7-4EBF-80FD-A19CAC3CD480}" dt="2026-03-29T23:41:41.748" v="898" actId="14100"/>
          <ac:picMkLst>
            <pc:docMk/>
            <pc:sldMk cId="3842947213" sldId="275"/>
            <ac:picMk id="11" creationId="{F0204948-A0F4-0F7B-1D86-F98CCBEEF65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D04857-3FFE-451D-9696-818F914525EE}" type="datetimeFigureOut">
              <a:rPr lang="es-CL" smtClean="0"/>
              <a:t>30-03-2026</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5A90FA-EF20-4B2A-91DB-A3C7896813B0}" type="slidenum">
              <a:rPr lang="es-CL" smtClean="0"/>
              <a:t>‹Nº›</a:t>
            </a:fld>
            <a:endParaRPr lang="es-CL"/>
          </a:p>
        </p:txBody>
      </p:sp>
    </p:spTree>
    <p:extLst>
      <p:ext uri="{BB962C8B-B14F-4D97-AF65-F5344CB8AC3E}">
        <p14:creationId xmlns:p14="http://schemas.microsoft.com/office/powerpoint/2010/main" val="1947160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E3DA0-C5DE-DAF1-6838-433BB7F6DD2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78596A5-04D1-7500-E6D7-B6FFBF3C9170}"/>
              </a:ext>
            </a:extLst>
          </p:cNvPr>
          <p:cNvSpPr>
            <a:spLocks noGrp="1" noRot="1" noChangeAspect="1"/>
          </p:cNvSpPr>
          <p:nvPr>
            <p:ph type="sldImg"/>
          </p:nvPr>
        </p:nvSpPr>
        <p:spPr/>
        <p:txBody>
          <a:bodyPr/>
          <a:lstStyle/>
          <a:p>
            <a:endParaRPr lang="es-CL"/>
          </a:p>
        </p:txBody>
      </p:sp>
      <p:sp>
        <p:nvSpPr>
          <p:cNvPr id="3" name="Marcador de notas 2">
            <a:extLst>
              <a:ext uri="{FF2B5EF4-FFF2-40B4-BE49-F238E27FC236}">
                <a16:creationId xmlns:a16="http://schemas.microsoft.com/office/drawing/2014/main" id="{EC639529-648E-9B0B-F354-F16C67490BA1}"/>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DE628188-CA01-82B7-2592-C204EFF1109A}"/>
              </a:ext>
            </a:extLst>
          </p:cNvPr>
          <p:cNvSpPr>
            <a:spLocks noGrp="1"/>
          </p:cNvSpPr>
          <p:nvPr>
            <p:ph type="sldNum" sz="quarter" idx="5"/>
          </p:nvPr>
        </p:nvSpPr>
        <p:spPr/>
        <p:txBody>
          <a:bodyPr/>
          <a:lstStyle/>
          <a:p>
            <a:fld id="{E00924EF-17C0-4D57-B6C8-B78D72911B84}" type="slidenum">
              <a:rPr lang="es-CL" smtClean="0"/>
              <a:t>2</a:t>
            </a:fld>
            <a:endParaRPr lang="es-CL"/>
          </a:p>
        </p:txBody>
      </p:sp>
    </p:spTree>
    <p:extLst>
      <p:ext uri="{BB962C8B-B14F-4D97-AF65-F5344CB8AC3E}">
        <p14:creationId xmlns:p14="http://schemas.microsoft.com/office/powerpoint/2010/main" val="761800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05ADD-1972-61F8-20FF-E295530B623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EEA2151-A085-720A-5922-99D79F5CAFA4}"/>
              </a:ext>
            </a:extLst>
          </p:cNvPr>
          <p:cNvSpPr>
            <a:spLocks noGrp="1" noRot="1" noChangeAspect="1"/>
          </p:cNvSpPr>
          <p:nvPr>
            <p:ph type="sldImg"/>
          </p:nvPr>
        </p:nvSpPr>
        <p:spPr/>
        <p:txBody>
          <a:bodyPr/>
          <a:lstStyle/>
          <a:p>
            <a:endParaRPr lang="es-CL"/>
          </a:p>
        </p:txBody>
      </p:sp>
      <p:sp>
        <p:nvSpPr>
          <p:cNvPr id="3" name="Marcador de notas 2">
            <a:extLst>
              <a:ext uri="{FF2B5EF4-FFF2-40B4-BE49-F238E27FC236}">
                <a16:creationId xmlns:a16="http://schemas.microsoft.com/office/drawing/2014/main" id="{C394009A-DC25-8FA3-A579-55B98322EF6D}"/>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323DEA6E-2DB7-0267-AC43-CEC0BBFDA5FC}"/>
              </a:ext>
            </a:extLst>
          </p:cNvPr>
          <p:cNvSpPr>
            <a:spLocks noGrp="1"/>
          </p:cNvSpPr>
          <p:nvPr>
            <p:ph type="sldNum" sz="quarter" idx="5"/>
          </p:nvPr>
        </p:nvSpPr>
        <p:spPr/>
        <p:txBody>
          <a:bodyPr/>
          <a:lstStyle/>
          <a:p>
            <a:fld id="{E00924EF-17C0-4D57-B6C8-B78D72911B84}" type="slidenum">
              <a:rPr lang="es-CL" smtClean="0"/>
              <a:t>3</a:t>
            </a:fld>
            <a:endParaRPr lang="es-CL"/>
          </a:p>
        </p:txBody>
      </p:sp>
    </p:spTree>
    <p:extLst>
      <p:ext uri="{BB962C8B-B14F-4D97-AF65-F5344CB8AC3E}">
        <p14:creationId xmlns:p14="http://schemas.microsoft.com/office/powerpoint/2010/main" val="4070016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D9B0F-BA7D-D0D1-385D-05F9115271F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D5BF8F2-AEEA-1CAD-8E99-5D8F86F5DA52}"/>
              </a:ext>
            </a:extLst>
          </p:cNvPr>
          <p:cNvSpPr>
            <a:spLocks noGrp="1" noRot="1" noChangeAspect="1"/>
          </p:cNvSpPr>
          <p:nvPr>
            <p:ph type="sldImg"/>
          </p:nvPr>
        </p:nvSpPr>
        <p:spPr/>
        <p:txBody>
          <a:bodyPr/>
          <a:lstStyle/>
          <a:p>
            <a:endParaRPr lang="es-CL"/>
          </a:p>
        </p:txBody>
      </p:sp>
      <p:sp>
        <p:nvSpPr>
          <p:cNvPr id="3" name="Marcador de notas 2">
            <a:extLst>
              <a:ext uri="{FF2B5EF4-FFF2-40B4-BE49-F238E27FC236}">
                <a16:creationId xmlns:a16="http://schemas.microsoft.com/office/drawing/2014/main" id="{C6C93A02-6527-4FF4-8D95-BFCDA4C1249B}"/>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04F9D09D-9C1A-1409-923E-9B82D5B30EB7}"/>
              </a:ext>
            </a:extLst>
          </p:cNvPr>
          <p:cNvSpPr>
            <a:spLocks noGrp="1"/>
          </p:cNvSpPr>
          <p:nvPr>
            <p:ph type="sldNum" sz="quarter" idx="5"/>
          </p:nvPr>
        </p:nvSpPr>
        <p:spPr/>
        <p:txBody>
          <a:bodyPr/>
          <a:lstStyle/>
          <a:p>
            <a:fld id="{E00924EF-17C0-4D57-B6C8-B78D72911B84}" type="slidenum">
              <a:rPr lang="es-CL" smtClean="0"/>
              <a:t>4</a:t>
            </a:fld>
            <a:endParaRPr lang="es-CL"/>
          </a:p>
        </p:txBody>
      </p:sp>
    </p:spTree>
    <p:extLst>
      <p:ext uri="{BB962C8B-B14F-4D97-AF65-F5344CB8AC3E}">
        <p14:creationId xmlns:p14="http://schemas.microsoft.com/office/powerpoint/2010/main" val="2342523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CL"/>
          </a:p>
        </p:txBody>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00924EF-17C0-4D57-B6C8-B78D72911B84}" type="slidenum">
              <a:rPr lang="es-CL" smtClean="0"/>
              <a:t>5</a:t>
            </a:fld>
            <a:endParaRPr lang="es-CL"/>
          </a:p>
        </p:txBody>
      </p:sp>
    </p:spTree>
    <p:extLst>
      <p:ext uri="{BB962C8B-B14F-4D97-AF65-F5344CB8AC3E}">
        <p14:creationId xmlns:p14="http://schemas.microsoft.com/office/powerpoint/2010/main" val="3875049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35FB1-8F84-7B13-CFCA-B1C717A2276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4F3B710-F05E-E418-90B3-B5D6565FA911}"/>
              </a:ext>
            </a:extLst>
          </p:cNvPr>
          <p:cNvSpPr>
            <a:spLocks noGrp="1" noRot="1" noChangeAspect="1"/>
          </p:cNvSpPr>
          <p:nvPr>
            <p:ph type="sldImg"/>
          </p:nvPr>
        </p:nvSpPr>
        <p:spPr/>
        <p:txBody>
          <a:bodyPr/>
          <a:lstStyle/>
          <a:p>
            <a:endParaRPr lang="es-CL"/>
          </a:p>
        </p:txBody>
      </p:sp>
      <p:sp>
        <p:nvSpPr>
          <p:cNvPr id="3" name="Marcador de notas 2">
            <a:extLst>
              <a:ext uri="{FF2B5EF4-FFF2-40B4-BE49-F238E27FC236}">
                <a16:creationId xmlns:a16="http://schemas.microsoft.com/office/drawing/2014/main" id="{79A1A89C-066F-4BC3-1523-50050FAD8E68}"/>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56A20362-4C3D-190C-E3BA-45478433F788}"/>
              </a:ext>
            </a:extLst>
          </p:cNvPr>
          <p:cNvSpPr>
            <a:spLocks noGrp="1"/>
          </p:cNvSpPr>
          <p:nvPr>
            <p:ph type="sldNum" sz="quarter" idx="5"/>
          </p:nvPr>
        </p:nvSpPr>
        <p:spPr/>
        <p:txBody>
          <a:bodyPr/>
          <a:lstStyle/>
          <a:p>
            <a:fld id="{E00924EF-17C0-4D57-B6C8-B78D72911B84}" type="slidenum">
              <a:rPr lang="es-CL" smtClean="0"/>
              <a:t>6</a:t>
            </a:fld>
            <a:endParaRPr lang="es-CL"/>
          </a:p>
        </p:txBody>
      </p:sp>
    </p:spTree>
    <p:extLst>
      <p:ext uri="{BB962C8B-B14F-4D97-AF65-F5344CB8AC3E}">
        <p14:creationId xmlns:p14="http://schemas.microsoft.com/office/powerpoint/2010/main" val="686339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33CD6-901D-82C4-4B38-008FAD20C16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B8C2EA9-98C2-D194-9462-ADD558F710CD}"/>
              </a:ext>
            </a:extLst>
          </p:cNvPr>
          <p:cNvSpPr>
            <a:spLocks noGrp="1" noRot="1" noChangeAspect="1"/>
          </p:cNvSpPr>
          <p:nvPr>
            <p:ph type="sldImg"/>
          </p:nvPr>
        </p:nvSpPr>
        <p:spPr/>
        <p:txBody>
          <a:bodyPr/>
          <a:lstStyle/>
          <a:p>
            <a:endParaRPr lang="es-CL"/>
          </a:p>
        </p:txBody>
      </p:sp>
      <p:sp>
        <p:nvSpPr>
          <p:cNvPr id="3" name="Marcador de notas 2">
            <a:extLst>
              <a:ext uri="{FF2B5EF4-FFF2-40B4-BE49-F238E27FC236}">
                <a16:creationId xmlns:a16="http://schemas.microsoft.com/office/drawing/2014/main" id="{F98064EE-B13F-A7A8-2710-CB7594DE1482}"/>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5595A198-CBA1-0042-C375-F48150D5AE47}"/>
              </a:ext>
            </a:extLst>
          </p:cNvPr>
          <p:cNvSpPr>
            <a:spLocks noGrp="1"/>
          </p:cNvSpPr>
          <p:nvPr>
            <p:ph type="sldNum" sz="quarter" idx="5"/>
          </p:nvPr>
        </p:nvSpPr>
        <p:spPr/>
        <p:txBody>
          <a:bodyPr/>
          <a:lstStyle/>
          <a:p>
            <a:fld id="{E00924EF-17C0-4D57-B6C8-B78D72911B84}" type="slidenum">
              <a:rPr lang="es-CL" smtClean="0"/>
              <a:t>7</a:t>
            </a:fld>
            <a:endParaRPr lang="es-CL"/>
          </a:p>
        </p:txBody>
      </p:sp>
    </p:spTree>
    <p:extLst>
      <p:ext uri="{BB962C8B-B14F-4D97-AF65-F5344CB8AC3E}">
        <p14:creationId xmlns:p14="http://schemas.microsoft.com/office/powerpoint/2010/main" val="3387898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47DB9-4D4A-5F2B-1F21-4E42E1B8601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B95DA40-7F8B-84F3-7198-7649653417D7}"/>
              </a:ext>
            </a:extLst>
          </p:cNvPr>
          <p:cNvSpPr>
            <a:spLocks noGrp="1" noRot="1" noChangeAspect="1"/>
          </p:cNvSpPr>
          <p:nvPr>
            <p:ph type="sldImg"/>
          </p:nvPr>
        </p:nvSpPr>
        <p:spPr/>
        <p:txBody>
          <a:bodyPr/>
          <a:lstStyle/>
          <a:p>
            <a:endParaRPr lang="es-CL"/>
          </a:p>
        </p:txBody>
      </p:sp>
      <p:sp>
        <p:nvSpPr>
          <p:cNvPr id="3" name="Marcador de notas 2">
            <a:extLst>
              <a:ext uri="{FF2B5EF4-FFF2-40B4-BE49-F238E27FC236}">
                <a16:creationId xmlns:a16="http://schemas.microsoft.com/office/drawing/2014/main" id="{9B61D39F-2DB4-8611-D3C8-E7B9568598A9}"/>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004DB7FB-56DE-C906-83A4-43C732857A37}"/>
              </a:ext>
            </a:extLst>
          </p:cNvPr>
          <p:cNvSpPr>
            <a:spLocks noGrp="1"/>
          </p:cNvSpPr>
          <p:nvPr>
            <p:ph type="sldNum" sz="quarter" idx="5"/>
          </p:nvPr>
        </p:nvSpPr>
        <p:spPr/>
        <p:txBody>
          <a:bodyPr/>
          <a:lstStyle/>
          <a:p>
            <a:fld id="{E00924EF-17C0-4D57-B6C8-B78D72911B84}" type="slidenum">
              <a:rPr lang="es-CL" smtClean="0"/>
              <a:t>11</a:t>
            </a:fld>
            <a:endParaRPr lang="es-CL"/>
          </a:p>
        </p:txBody>
      </p:sp>
    </p:spTree>
    <p:extLst>
      <p:ext uri="{BB962C8B-B14F-4D97-AF65-F5344CB8AC3E}">
        <p14:creationId xmlns:p14="http://schemas.microsoft.com/office/powerpoint/2010/main" val="25721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AC639-34BC-A825-E4A8-F0776E59CE9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B531CD9-A3F9-AA81-904E-B9BA1E5C6BDC}"/>
              </a:ext>
            </a:extLst>
          </p:cNvPr>
          <p:cNvSpPr>
            <a:spLocks noGrp="1" noRot="1" noChangeAspect="1"/>
          </p:cNvSpPr>
          <p:nvPr>
            <p:ph type="sldImg"/>
          </p:nvPr>
        </p:nvSpPr>
        <p:spPr/>
        <p:txBody>
          <a:bodyPr/>
          <a:lstStyle/>
          <a:p>
            <a:endParaRPr lang="es-CL"/>
          </a:p>
        </p:txBody>
      </p:sp>
      <p:sp>
        <p:nvSpPr>
          <p:cNvPr id="3" name="Marcador de notas 2">
            <a:extLst>
              <a:ext uri="{FF2B5EF4-FFF2-40B4-BE49-F238E27FC236}">
                <a16:creationId xmlns:a16="http://schemas.microsoft.com/office/drawing/2014/main" id="{4C797324-C448-2712-3852-849420A1B4F1}"/>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A2D9613F-96AD-7458-2541-C24C4C16263F}"/>
              </a:ext>
            </a:extLst>
          </p:cNvPr>
          <p:cNvSpPr>
            <a:spLocks noGrp="1"/>
          </p:cNvSpPr>
          <p:nvPr>
            <p:ph type="sldNum" sz="quarter" idx="5"/>
          </p:nvPr>
        </p:nvSpPr>
        <p:spPr/>
        <p:txBody>
          <a:bodyPr/>
          <a:lstStyle/>
          <a:p>
            <a:fld id="{E00924EF-17C0-4D57-B6C8-B78D72911B84}" type="slidenum">
              <a:rPr lang="es-CL" smtClean="0"/>
              <a:t>12</a:t>
            </a:fld>
            <a:endParaRPr lang="es-CL"/>
          </a:p>
        </p:txBody>
      </p:sp>
    </p:spTree>
    <p:extLst>
      <p:ext uri="{BB962C8B-B14F-4D97-AF65-F5344CB8AC3E}">
        <p14:creationId xmlns:p14="http://schemas.microsoft.com/office/powerpoint/2010/main" val="2882579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BBE7C3-8985-1050-A536-D097D9396BE6}"/>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L"/>
          </a:p>
        </p:txBody>
      </p:sp>
      <p:sp>
        <p:nvSpPr>
          <p:cNvPr id="3" name="Subtítulo 2">
            <a:extLst>
              <a:ext uri="{FF2B5EF4-FFF2-40B4-BE49-F238E27FC236}">
                <a16:creationId xmlns:a16="http://schemas.microsoft.com/office/drawing/2014/main" id="{C8F6B18B-6A86-2C59-2B2C-C7C780B505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L"/>
          </a:p>
        </p:txBody>
      </p:sp>
      <p:sp>
        <p:nvSpPr>
          <p:cNvPr id="4" name="Marcador de fecha 3">
            <a:extLst>
              <a:ext uri="{FF2B5EF4-FFF2-40B4-BE49-F238E27FC236}">
                <a16:creationId xmlns:a16="http://schemas.microsoft.com/office/drawing/2014/main" id="{D61EAAE8-6860-3F3F-99CF-52DC30978A30}"/>
              </a:ext>
            </a:extLst>
          </p:cNvPr>
          <p:cNvSpPr>
            <a:spLocks noGrp="1"/>
          </p:cNvSpPr>
          <p:nvPr>
            <p:ph type="dt" sz="half" idx="10"/>
          </p:nvPr>
        </p:nvSpPr>
        <p:spPr/>
        <p:txBody>
          <a:bodyPr/>
          <a:lstStyle/>
          <a:p>
            <a:fld id="{8EE88E7A-467D-4F5C-AE3F-B82E23C3764F}" type="datetimeFigureOut">
              <a:rPr lang="es-CL" smtClean="0"/>
              <a:t>30-03-2026</a:t>
            </a:fld>
            <a:endParaRPr lang="es-CL"/>
          </a:p>
        </p:txBody>
      </p:sp>
      <p:sp>
        <p:nvSpPr>
          <p:cNvPr id="5" name="Marcador de pie de página 4">
            <a:extLst>
              <a:ext uri="{FF2B5EF4-FFF2-40B4-BE49-F238E27FC236}">
                <a16:creationId xmlns:a16="http://schemas.microsoft.com/office/drawing/2014/main" id="{A889F3C6-5F20-BAAE-6F4F-4E24B8E43590}"/>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F515AB13-076B-F019-8FDD-624488C859CA}"/>
              </a:ext>
            </a:extLst>
          </p:cNvPr>
          <p:cNvSpPr>
            <a:spLocks noGrp="1"/>
          </p:cNvSpPr>
          <p:nvPr>
            <p:ph type="sldNum" sz="quarter" idx="12"/>
          </p:nvPr>
        </p:nvSpPr>
        <p:spPr/>
        <p:txBody>
          <a:bodyPr/>
          <a:lstStyle/>
          <a:p>
            <a:fld id="{B24566F6-CCE6-4E47-9A3A-84671E4175CC}" type="slidenum">
              <a:rPr lang="es-CL" smtClean="0"/>
              <a:t>‹Nº›</a:t>
            </a:fld>
            <a:endParaRPr lang="es-CL"/>
          </a:p>
        </p:txBody>
      </p:sp>
    </p:spTree>
    <p:extLst>
      <p:ext uri="{BB962C8B-B14F-4D97-AF65-F5344CB8AC3E}">
        <p14:creationId xmlns:p14="http://schemas.microsoft.com/office/powerpoint/2010/main" val="3269842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FDAB70-4776-2611-9B6F-1D28C5F31399}"/>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texto vertical 2">
            <a:extLst>
              <a:ext uri="{FF2B5EF4-FFF2-40B4-BE49-F238E27FC236}">
                <a16:creationId xmlns:a16="http://schemas.microsoft.com/office/drawing/2014/main" id="{212180D8-6E51-26FF-9015-05BDD1ECF9F4}"/>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50184B89-873D-9A94-BA89-7F3FF854C419}"/>
              </a:ext>
            </a:extLst>
          </p:cNvPr>
          <p:cNvSpPr>
            <a:spLocks noGrp="1"/>
          </p:cNvSpPr>
          <p:nvPr>
            <p:ph type="dt" sz="half" idx="10"/>
          </p:nvPr>
        </p:nvSpPr>
        <p:spPr/>
        <p:txBody>
          <a:bodyPr/>
          <a:lstStyle/>
          <a:p>
            <a:fld id="{8EE88E7A-467D-4F5C-AE3F-B82E23C3764F}" type="datetimeFigureOut">
              <a:rPr lang="es-CL" smtClean="0"/>
              <a:t>30-03-2026</a:t>
            </a:fld>
            <a:endParaRPr lang="es-CL"/>
          </a:p>
        </p:txBody>
      </p:sp>
      <p:sp>
        <p:nvSpPr>
          <p:cNvPr id="5" name="Marcador de pie de página 4">
            <a:extLst>
              <a:ext uri="{FF2B5EF4-FFF2-40B4-BE49-F238E27FC236}">
                <a16:creationId xmlns:a16="http://schemas.microsoft.com/office/drawing/2014/main" id="{DF052BEB-DBB0-2EEF-7B03-C7DE62FE78BD}"/>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F17123BA-66EB-1AF1-3C83-6370FE611D5F}"/>
              </a:ext>
            </a:extLst>
          </p:cNvPr>
          <p:cNvSpPr>
            <a:spLocks noGrp="1"/>
          </p:cNvSpPr>
          <p:nvPr>
            <p:ph type="sldNum" sz="quarter" idx="12"/>
          </p:nvPr>
        </p:nvSpPr>
        <p:spPr/>
        <p:txBody>
          <a:bodyPr/>
          <a:lstStyle/>
          <a:p>
            <a:fld id="{B24566F6-CCE6-4E47-9A3A-84671E4175CC}" type="slidenum">
              <a:rPr lang="es-CL" smtClean="0"/>
              <a:t>‹Nº›</a:t>
            </a:fld>
            <a:endParaRPr lang="es-CL"/>
          </a:p>
        </p:txBody>
      </p:sp>
    </p:spTree>
    <p:extLst>
      <p:ext uri="{BB962C8B-B14F-4D97-AF65-F5344CB8AC3E}">
        <p14:creationId xmlns:p14="http://schemas.microsoft.com/office/powerpoint/2010/main" val="1834980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D49571B-2BC7-CF07-FA08-89213866F5EB}"/>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L"/>
          </a:p>
        </p:txBody>
      </p:sp>
      <p:sp>
        <p:nvSpPr>
          <p:cNvPr id="3" name="Marcador de texto vertical 2">
            <a:extLst>
              <a:ext uri="{FF2B5EF4-FFF2-40B4-BE49-F238E27FC236}">
                <a16:creationId xmlns:a16="http://schemas.microsoft.com/office/drawing/2014/main" id="{4DF19254-9E10-9522-10E5-447D7A7630B2}"/>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3154F299-D38E-5982-F2C6-A4B20605B1F9}"/>
              </a:ext>
            </a:extLst>
          </p:cNvPr>
          <p:cNvSpPr>
            <a:spLocks noGrp="1"/>
          </p:cNvSpPr>
          <p:nvPr>
            <p:ph type="dt" sz="half" idx="10"/>
          </p:nvPr>
        </p:nvSpPr>
        <p:spPr/>
        <p:txBody>
          <a:bodyPr/>
          <a:lstStyle/>
          <a:p>
            <a:fld id="{8EE88E7A-467D-4F5C-AE3F-B82E23C3764F}" type="datetimeFigureOut">
              <a:rPr lang="es-CL" smtClean="0"/>
              <a:t>30-03-2026</a:t>
            </a:fld>
            <a:endParaRPr lang="es-CL"/>
          </a:p>
        </p:txBody>
      </p:sp>
      <p:sp>
        <p:nvSpPr>
          <p:cNvPr id="5" name="Marcador de pie de página 4">
            <a:extLst>
              <a:ext uri="{FF2B5EF4-FFF2-40B4-BE49-F238E27FC236}">
                <a16:creationId xmlns:a16="http://schemas.microsoft.com/office/drawing/2014/main" id="{23F7A62E-9756-7AE7-19D0-AEACCCAF03E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02E0801-AF97-A18E-E3C3-B7E5938A51A4}"/>
              </a:ext>
            </a:extLst>
          </p:cNvPr>
          <p:cNvSpPr>
            <a:spLocks noGrp="1"/>
          </p:cNvSpPr>
          <p:nvPr>
            <p:ph type="sldNum" sz="quarter" idx="12"/>
          </p:nvPr>
        </p:nvSpPr>
        <p:spPr/>
        <p:txBody>
          <a:bodyPr/>
          <a:lstStyle/>
          <a:p>
            <a:fld id="{B24566F6-CCE6-4E47-9A3A-84671E4175CC}" type="slidenum">
              <a:rPr lang="es-CL" smtClean="0"/>
              <a:t>‹Nº›</a:t>
            </a:fld>
            <a:endParaRPr lang="es-CL"/>
          </a:p>
        </p:txBody>
      </p:sp>
    </p:spTree>
    <p:extLst>
      <p:ext uri="{BB962C8B-B14F-4D97-AF65-F5344CB8AC3E}">
        <p14:creationId xmlns:p14="http://schemas.microsoft.com/office/powerpoint/2010/main" val="301386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6DEB99-17D1-CEF5-7E98-80EAECBB4C31}"/>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D34D4169-23A8-57F8-64E4-DD95DCA31188}"/>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637FBEBF-F505-D1D4-362D-0C61714CD542}"/>
              </a:ext>
            </a:extLst>
          </p:cNvPr>
          <p:cNvSpPr>
            <a:spLocks noGrp="1"/>
          </p:cNvSpPr>
          <p:nvPr>
            <p:ph type="dt" sz="half" idx="10"/>
          </p:nvPr>
        </p:nvSpPr>
        <p:spPr/>
        <p:txBody>
          <a:bodyPr/>
          <a:lstStyle/>
          <a:p>
            <a:fld id="{8EE88E7A-467D-4F5C-AE3F-B82E23C3764F}" type="datetimeFigureOut">
              <a:rPr lang="es-CL" smtClean="0"/>
              <a:t>30-03-2026</a:t>
            </a:fld>
            <a:endParaRPr lang="es-CL"/>
          </a:p>
        </p:txBody>
      </p:sp>
      <p:sp>
        <p:nvSpPr>
          <p:cNvPr id="5" name="Marcador de pie de página 4">
            <a:extLst>
              <a:ext uri="{FF2B5EF4-FFF2-40B4-BE49-F238E27FC236}">
                <a16:creationId xmlns:a16="http://schemas.microsoft.com/office/drawing/2014/main" id="{7440E1A1-292F-A6B9-6A2A-C527729BCE4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C56AEB1-203B-6ADB-15B2-908AC2FCBAEA}"/>
              </a:ext>
            </a:extLst>
          </p:cNvPr>
          <p:cNvSpPr>
            <a:spLocks noGrp="1"/>
          </p:cNvSpPr>
          <p:nvPr>
            <p:ph type="sldNum" sz="quarter" idx="12"/>
          </p:nvPr>
        </p:nvSpPr>
        <p:spPr/>
        <p:txBody>
          <a:bodyPr/>
          <a:lstStyle/>
          <a:p>
            <a:fld id="{B24566F6-CCE6-4E47-9A3A-84671E4175CC}" type="slidenum">
              <a:rPr lang="es-CL" smtClean="0"/>
              <a:t>‹Nº›</a:t>
            </a:fld>
            <a:endParaRPr lang="es-CL"/>
          </a:p>
        </p:txBody>
      </p:sp>
    </p:spTree>
    <p:extLst>
      <p:ext uri="{BB962C8B-B14F-4D97-AF65-F5344CB8AC3E}">
        <p14:creationId xmlns:p14="http://schemas.microsoft.com/office/powerpoint/2010/main" val="1215762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955ECE-CF64-3EC2-F078-3B2E5BC20141}"/>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ED7AE9D5-7BE8-E539-BF9F-9D0E4670742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EFCAD19D-5E74-917F-DFBE-EB4BCFA168A3}"/>
              </a:ext>
            </a:extLst>
          </p:cNvPr>
          <p:cNvSpPr>
            <a:spLocks noGrp="1"/>
          </p:cNvSpPr>
          <p:nvPr>
            <p:ph type="dt" sz="half" idx="10"/>
          </p:nvPr>
        </p:nvSpPr>
        <p:spPr/>
        <p:txBody>
          <a:bodyPr/>
          <a:lstStyle/>
          <a:p>
            <a:fld id="{8EE88E7A-467D-4F5C-AE3F-B82E23C3764F}" type="datetimeFigureOut">
              <a:rPr lang="es-CL" smtClean="0"/>
              <a:t>30-03-2026</a:t>
            </a:fld>
            <a:endParaRPr lang="es-CL"/>
          </a:p>
        </p:txBody>
      </p:sp>
      <p:sp>
        <p:nvSpPr>
          <p:cNvPr id="5" name="Marcador de pie de página 4">
            <a:extLst>
              <a:ext uri="{FF2B5EF4-FFF2-40B4-BE49-F238E27FC236}">
                <a16:creationId xmlns:a16="http://schemas.microsoft.com/office/drawing/2014/main" id="{017E8797-7C15-E97F-798D-DD7F252ED20E}"/>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E99A9ED-88B3-02E3-78E1-B6A56DB4F0D9}"/>
              </a:ext>
            </a:extLst>
          </p:cNvPr>
          <p:cNvSpPr>
            <a:spLocks noGrp="1"/>
          </p:cNvSpPr>
          <p:nvPr>
            <p:ph type="sldNum" sz="quarter" idx="12"/>
          </p:nvPr>
        </p:nvSpPr>
        <p:spPr/>
        <p:txBody>
          <a:bodyPr/>
          <a:lstStyle/>
          <a:p>
            <a:fld id="{B24566F6-CCE6-4E47-9A3A-84671E4175CC}" type="slidenum">
              <a:rPr lang="es-CL" smtClean="0"/>
              <a:t>‹Nº›</a:t>
            </a:fld>
            <a:endParaRPr lang="es-CL"/>
          </a:p>
        </p:txBody>
      </p:sp>
    </p:spTree>
    <p:extLst>
      <p:ext uri="{BB962C8B-B14F-4D97-AF65-F5344CB8AC3E}">
        <p14:creationId xmlns:p14="http://schemas.microsoft.com/office/powerpoint/2010/main" val="441835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F92501-7445-6202-FDDA-2A01AF7C8536}"/>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AE1EFA3F-C450-077E-0FAF-7059B59B3F6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contenido 3">
            <a:extLst>
              <a:ext uri="{FF2B5EF4-FFF2-40B4-BE49-F238E27FC236}">
                <a16:creationId xmlns:a16="http://schemas.microsoft.com/office/drawing/2014/main" id="{64416F23-6D7B-0113-3428-0340B2932208}"/>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5" name="Marcador de fecha 4">
            <a:extLst>
              <a:ext uri="{FF2B5EF4-FFF2-40B4-BE49-F238E27FC236}">
                <a16:creationId xmlns:a16="http://schemas.microsoft.com/office/drawing/2014/main" id="{4D3A30C4-1B8B-5898-A009-F23B924A92A8}"/>
              </a:ext>
            </a:extLst>
          </p:cNvPr>
          <p:cNvSpPr>
            <a:spLocks noGrp="1"/>
          </p:cNvSpPr>
          <p:nvPr>
            <p:ph type="dt" sz="half" idx="10"/>
          </p:nvPr>
        </p:nvSpPr>
        <p:spPr/>
        <p:txBody>
          <a:bodyPr/>
          <a:lstStyle/>
          <a:p>
            <a:fld id="{8EE88E7A-467D-4F5C-AE3F-B82E23C3764F}" type="datetimeFigureOut">
              <a:rPr lang="es-CL" smtClean="0"/>
              <a:t>30-03-2026</a:t>
            </a:fld>
            <a:endParaRPr lang="es-CL"/>
          </a:p>
        </p:txBody>
      </p:sp>
      <p:sp>
        <p:nvSpPr>
          <p:cNvPr id="6" name="Marcador de pie de página 5">
            <a:extLst>
              <a:ext uri="{FF2B5EF4-FFF2-40B4-BE49-F238E27FC236}">
                <a16:creationId xmlns:a16="http://schemas.microsoft.com/office/drawing/2014/main" id="{C250401A-2C90-F188-D060-91A8460C62BF}"/>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0EA0F9A5-58AB-BD52-8601-093F1EE54CD3}"/>
              </a:ext>
            </a:extLst>
          </p:cNvPr>
          <p:cNvSpPr>
            <a:spLocks noGrp="1"/>
          </p:cNvSpPr>
          <p:nvPr>
            <p:ph type="sldNum" sz="quarter" idx="12"/>
          </p:nvPr>
        </p:nvSpPr>
        <p:spPr/>
        <p:txBody>
          <a:bodyPr/>
          <a:lstStyle/>
          <a:p>
            <a:fld id="{B24566F6-CCE6-4E47-9A3A-84671E4175CC}" type="slidenum">
              <a:rPr lang="es-CL" smtClean="0"/>
              <a:t>‹Nº›</a:t>
            </a:fld>
            <a:endParaRPr lang="es-CL"/>
          </a:p>
        </p:txBody>
      </p:sp>
    </p:spTree>
    <p:extLst>
      <p:ext uri="{BB962C8B-B14F-4D97-AF65-F5344CB8AC3E}">
        <p14:creationId xmlns:p14="http://schemas.microsoft.com/office/powerpoint/2010/main" val="60868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6CBB2F-AFB7-B4FC-7D01-D418722F13A3}"/>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6AF5FFDE-9B40-C54B-A111-159F5417A4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CCE7CDB3-38B8-7266-B645-B5C1E19CCC04}"/>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5" name="Marcador de texto 4">
            <a:extLst>
              <a:ext uri="{FF2B5EF4-FFF2-40B4-BE49-F238E27FC236}">
                <a16:creationId xmlns:a16="http://schemas.microsoft.com/office/drawing/2014/main" id="{5CE0DA86-05DF-8DE7-C691-6F9405EFBD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96F2C666-7D35-4657-1940-26B3B9AEA962}"/>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7" name="Marcador de fecha 6">
            <a:extLst>
              <a:ext uri="{FF2B5EF4-FFF2-40B4-BE49-F238E27FC236}">
                <a16:creationId xmlns:a16="http://schemas.microsoft.com/office/drawing/2014/main" id="{04FADC5F-2E1B-63BB-59C1-1DBE00B6031D}"/>
              </a:ext>
            </a:extLst>
          </p:cNvPr>
          <p:cNvSpPr>
            <a:spLocks noGrp="1"/>
          </p:cNvSpPr>
          <p:nvPr>
            <p:ph type="dt" sz="half" idx="10"/>
          </p:nvPr>
        </p:nvSpPr>
        <p:spPr/>
        <p:txBody>
          <a:bodyPr/>
          <a:lstStyle/>
          <a:p>
            <a:fld id="{8EE88E7A-467D-4F5C-AE3F-B82E23C3764F}" type="datetimeFigureOut">
              <a:rPr lang="es-CL" smtClean="0"/>
              <a:t>30-03-2026</a:t>
            </a:fld>
            <a:endParaRPr lang="es-CL"/>
          </a:p>
        </p:txBody>
      </p:sp>
      <p:sp>
        <p:nvSpPr>
          <p:cNvPr id="8" name="Marcador de pie de página 7">
            <a:extLst>
              <a:ext uri="{FF2B5EF4-FFF2-40B4-BE49-F238E27FC236}">
                <a16:creationId xmlns:a16="http://schemas.microsoft.com/office/drawing/2014/main" id="{72493F04-DFB3-112F-1AB1-B465142E8B4A}"/>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4BE3CFC8-20D2-6179-539C-A7C97E389C86}"/>
              </a:ext>
            </a:extLst>
          </p:cNvPr>
          <p:cNvSpPr>
            <a:spLocks noGrp="1"/>
          </p:cNvSpPr>
          <p:nvPr>
            <p:ph type="sldNum" sz="quarter" idx="12"/>
          </p:nvPr>
        </p:nvSpPr>
        <p:spPr/>
        <p:txBody>
          <a:bodyPr/>
          <a:lstStyle/>
          <a:p>
            <a:fld id="{B24566F6-CCE6-4E47-9A3A-84671E4175CC}" type="slidenum">
              <a:rPr lang="es-CL" smtClean="0"/>
              <a:t>‹Nº›</a:t>
            </a:fld>
            <a:endParaRPr lang="es-CL"/>
          </a:p>
        </p:txBody>
      </p:sp>
    </p:spTree>
    <p:extLst>
      <p:ext uri="{BB962C8B-B14F-4D97-AF65-F5344CB8AC3E}">
        <p14:creationId xmlns:p14="http://schemas.microsoft.com/office/powerpoint/2010/main" val="2014278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633EFA-993E-0567-ED40-7F96BBC14595}"/>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fecha 2">
            <a:extLst>
              <a:ext uri="{FF2B5EF4-FFF2-40B4-BE49-F238E27FC236}">
                <a16:creationId xmlns:a16="http://schemas.microsoft.com/office/drawing/2014/main" id="{0DE8F947-06C8-DE89-0E61-10EF796C34F6}"/>
              </a:ext>
            </a:extLst>
          </p:cNvPr>
          <p:cNvSpPr>
            <a:spLocks noGrp="1"/>
          </p:cNvSpPr>
          <p:nvPr>
            <p:ph type="dt" sz="half" idx="10"/>
          </p:nvPr>
        </p:nvSpPr>
        <p:spPr/>
        <p:txBody>
          <a:bodyPr/>
          <a:lstStyle/>
          <a:p>
            <a:fld id="{8EE88E7A-467D-4F5C-AE3F-B82E23C3764F}" type="datetimeFigureOut">
              <a:rPr lang="es-CL" smtClean="0"/>
              <a:t>30-03-2026</a:t>
            </a:fld>
            <a:endParaRPr lang="es-CL"/>
          </a:p>
        </p:txBody>
      </p:sp>
      <p:sp>
        <p:nvSpPr>
          <p:cNvPr id="4" name="Marcador de pie de página 3">
            <a:extLst>
              <a:ext uri="{FF2B5EF4-FFF2-40B4-BE49-F238E27FC236}">
                <a16:creationId xmlns:a16="http://schemas.microsoft.com/office/drawing/2014/main" id="{BD8B7017-F292-D67B-0A38-64B28A08E6C6}"/>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A4C3DCC5-FB0C-55D6-1942-B88B8B5F655C}"/>
              </a:ext>
            </a:extLst>
          </p:cNvPr>
          <p:cNvSpPr>
            <a:spLocks noGrp="1"/>
          </p:cNvSpPr>
          <p:nvPr>
            <p:ph type="sldNum" sz="quarter" idx="12"/>
          </p:nvPr>
        </p:nvSpPr>
        <p:spPr/>
        <p:txBody>
          <a:bodyPr/>
          <a:lstStyle/>
          <a:p>
            <a:fld id="{B24566F6-CCE6-4E47-9A3A-84671E4175CC}" type="slidenum">
              <a:rPr lang="es-CL" smtClean="0"/>
              <a:t>‹Nº›</a:t>
            </a:fld>
            <a:endParaRPr lang="es-CL"/>
          </a:p>
        </p:txBody>
      </p:sp>
    </p:spTree>
    <p:extLst>
      <p:ext uri="{BB962C8B-B14F-4D97-AF65-F5344CB8AC3E}">
        <p14:creationId xmlns:p14="http://schemas.microsoft.com/office/powerpoint/2010/main" val="3459151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327212B-78F6-10FC-2D64-A512274119E4}"/>
              </a:ext>
            </a:extLst>
          </p:cNvPr>
          <p:cNvSpPr>
            <a:spLocks noGrp="1"/>
          </p:cNvSpPr>
          <p:nvPr>
            <p:ph type="dt" sz="half" idx="10"/>
          </p:nvPr>
        </p:nvSpPr>
        <p:spPr/>
        <p:txBody>
          <a:bodyPr/>
          <a:lstStyle/>
          <a:p>
            <a:fld id="{8EE88E7A-467D-4F5C-AE3F-B82E23C3764F}" type="datetimeFigureOut">
              <a:rPr lang="es-CL" smtClean="0"/>
              <a:t>30-03-2026</a:t>
            </a:fld>
            <a:endParaRPr lang="es-CL"/>
          </a:p>
        </p:txBody>
      </p:sp>
      <p:sp>
        <p:nvSpPr>
          <p:cNvPr id="3" name="Marcador de pie de página 2">
            <a:extLst>
              <a:ext uri="{FF2B5EF4-FFF2-40B4-BE49-F238E27FC236}">
                <a16:creationId xmlns:a16="http://schemas.microsoft.com/office/drawing/2014/main" id="{D592E8F4-46CA-A807-1394-42173DE16275}"/>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9F00EF72-761B-3767-59E2-F2FE23D5D849}"/>
              </a:ext>
            </a:extLst>
          </p:cNvPr>
          <p:cNvSpPr>
            <a:spLocks noGrp="1"/>
          </p:cNvSpPr>
          <p:nvPr>
            <p:ph type="sldNum" sz="quarter" idx="12"/>
          </p:nvPr>
        </p:nvSpPr>
        <p:spPr/>
        <p:txBody>
          <a:bodyPr/>
          <a:lstStyle/>
          <a:p>
            <a:fld id="{B24566F6-CCE6-4E47-9A3A-84671E4175CC}" type="slidenum">
              <a:rPr lang="es-CL" smtClean="0"/>
              <a:t>‹Nº›</a:t>
            </a:fld>
            <a:endParaRPr lang="es-CL"/>
          </a:p>
        </p:txBody>
      </p:sp>
    </p:spTree>
    <p:extLst>
      <p:ext uri="{BB962C8B-B14F-4D97-AF65-F5344CB8AC3E}">
        <p14:creationId xmlns:p14="http://schemas.microsoft.com/office/powerpoint/2010/main" val="4281276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64595B-7D85-5A98-1FCC-AC7BE80121F0}"/>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B97B3E23-3134-F87A-BC69-700AE21A00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texto 3">
            <a:extLst>
              <a:ext uri="{FF2B5EF4-FFF2-40B4-BE49-F238E27FC236}">
                <a16:creationId xmlns:a16="http://schemas.microsoft.com/office/drawing/2014/main" id="{D462D055-8F31-6C1C-6C70-ABC49B9A8B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CA3CF6BC-1680-5E35-3403-0166BE7AF6CD}"/>
              </a:ext>
            </a:extLst>
          </p:cNvPr>
          <p:cNvSpPr>
            <a:spLocks noGrp="1"/>
          </p:cNvSpPr>
          <p:nvPr>
            <p:ph type="dt" sz="half" idx="10"/>
          </p:nvPr>
        </p:nvSpPr>
        <p:spPr/>
        <p:txBody>
          <a:bodyPr/>
          <a:lstStyle/>
          <a:p>
            <a:fld id="{8EE88E7A-467D-4F5C-AE3F-B82E23C3764F}" type="datetimeFigureOut">
              <a:rPr lang="es-CL" smtClean="0"/>
              <a:t>30-03-2026</a:t>
            </a:fld>
            <a:endParaRPr lang="es-CL"/>
          </a:p>
        </p:txBody>
      </p:sp>
      <p:sp>
        <p:nvSpPr>
          <p:cNvPr id="6" name="Marcador de pie de página 5">
            <a:extLst>
              <a:ext uri="{FF2B5EF4-FFF2-40B4-BE49-F238E27FC236}">
                <a16:creationId xmlns:a16="http://schemas.microsoft.com/office/drawing/2014/main" id="{683BBE92-D0F8-1FFE-562A-7B6C226B59F2}"/>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E5F90ACE-CB1E-9C6C-06C1-FB2DF5B08150}"/>
              </a:ext>
            </a:extLst>
          </p:cNvPr>
          <p:cNvSpPr>
            <a:spLocks noGrp="1"/>
          </p:cNvSpPr>
          <p:nvPr>
            <p:ph type="sldNum" sz="quarter" idx="12"/>
          </p:nvPr>
        </p:nvSpPr>
        <p:spPr/>
        <p:txBody>
          <a:bodyPr/>
          <a:lstStyle/>
          <a:p>
            <a:fld id="{B24566F6-CCE6-4E47-9A3A-84671E4175CC}" type="slidenum">
              <a:rPr lang="es-CL" smtClean="0"/>
              <a:t>‹Nº›</a:t>
            </a:fld>
            <a:endParaRPr lang="es-CL"/>
          </a:p>
        </p:txBody>
      </p:sp>
    </p:spTree>
    <p:extLst>
      <p:ext uri="{BB962C8B-B14F-4D97-AF65-F5344CB8AC3E}">
        <p14:creationId xmlns:p14="http://schemas.microsoft.com/office/powerpoint/2010/main" val="3332061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15FB9B-BAF9-8B73-9BBC-6A633977C80C}"/>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L"/>
          </a:p>
        </p:txBody>
      </p:sp>
      <p:sp>
        <p:nvSpPr>
          <p:cNvPr id="3" name="Marcador de posición de imagen 2">
            <a:extLst>
              <a:ext uri="{FF2B5EF4-FFF2-40B4-BE49-F238E27FC236}">
                <a16:creationId xmlns:a16="http://schemas.microsoft.com/office/drawing/2014/main" id="{04E4F1EA-3E31-3176-90F0-75A05E37C9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F76873CC-43C0-5E1D-E1A8-C1D636A444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60C4313F-7B41-1A60-7A6E-33BD2DBCF090}"/>
              </a:ext>
            </a:extLst>
          </p:cNvPr>
          <p:cNvSpPr>
            <a:spLocks noGrp="1"/>
          </p:cNvSpPr>
          <p:nvPr>
            <p:ph type="dt" sz="half" idx="10"/>
          </p:nvPr>
        </p:nvSpPr>
        <p:spPr/>
        <p:txBody>
          <a:bodyPr/>
          <a:lstStyle/>
          <a:p>
            <a:fld id="{8EE88E7A-467D-4F5C-AE3F-B82E23C3764F}" type="datetimeFigureOut">
              <a:rPr lang="es-CL" smtClean="0"/>
              <a:t>30-03-2026</a:t>
            </a:fld>
            <a:endParaRPr lang="es-CL"/>
          </a:p>
        </p:txBody>
      </p:sp>
      <p:sp>
        <p:nvSpPr>
          <p:cNvPr id="6" name="Marcador de pie de página 5">
            <a:extLst>
              <a:ext uri="{FF2B5EF4-FFF2-40B4-BE49-F238E27FC236}">
                <a16:creationId xmlns:a16="http://schemas.microsoft.com/office/drawing/2014/main" id="{5CE8D30E-C268-4369-A623-C1FE7714A6FB}"/>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0E8E8E4E-3791-CF0F-92A1-4848B144B68A}"/>
              </a:ext>
            </a:extLst>
          </p:cNvPr>
          <p:cNvSpPr>
            <a:spLocks noGrp="1"/>
          </p:cNvSpPr>
          <p:nvPr>
            <p:ph type="sldNum" sz="quarter" idx="12"/>
          </p:nvPr>
        </p:nvSpPr>
        <p:spPr/>
        <p:txBody>
          <a:bodyPr/>
          <a:lstStyle/>
          <a:p>
            <a:fld id="{B24566F6-CCE6-4E47-9A3A-84671E4175CC}" type="slidenum">
              <a:rPr lang="es-CL" smtClean="0"/>
              <a:t>‹Nº›</a:t>
            </a:fld>
            <a:endParaRPr lang="es-CL"/>
          </a:p>
        </p:txBody>
      </p:sp>
    </p:spTree>
    <p:extLst>
      <p:ext uri="{BB962C8B-B14F-4D97-AF65-F5344CB8AC3E}">
        <p14:creationId xmlns:p14="http://schemas.microsoft.com/office/powerpoint/2010/main" val="2026671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7778404-D746-1B32-936D-EBA1275E61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2AAA5946-991A-F9CD-123C-4EDE986FD2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CEEE68E7-6650-476F-55D6-D47A05EFB6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E88E7A-467D-4F5C-AE3F-B82E23C3764F}" type="datetimeFigureOut">
              <a:rPr lang="es-CL" smtClean="0"/>
              <a:t>30-03-2026</a:t>
            </a:fld>
            <a:endParaRPr lang="es-CL"/>
          </a:p>
        </p:txBody>
      </p:sp>
      <p:sp>
        <p:nvSpPr>
          <p:cNvPr id="5" name="Marcador de pie de página 4">
            <a:extLst>
              <a:ext uri="{FF2B5EF4-FFF2-40B4-BE49-F238E27FC236}">
                <a16:creationId xmlns:a16="http://schemas.microsoft.com/office/drawing/2014/main" id="{735821B3-E730-095C-BA0C-C84DA38153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L"/>
          </a:p>
        </p:txBody>
      </p:sp>
      <p:sp>
        <p:nvSpPr>
          <p:cNvPr id="6" name="Marcador de número de diapositiva 5">
            <a:extLst>
              <a:ext uri="{FF2B5EF4-FFF2-40B4-BE49-F238E27FC236}">
                <a16:creationId xmlns:a16="http://schemas.microsoft.com/office/drawing/2014/main" id="{40530DF6-E4ED-0597-08EC-CCBA56EDC4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24566F6-CCE6-4E47-9A3A-84671E4175CC}" type="slidenum">
              <a:rPr lang="es-CL" smtClean="0"/>
              <a:t>‹Nº›</a:t>
            </a:fld>
            <a:endParaRPr lang="es-CL"/>
          </a:p>
        </p:txBody>
      </p:sp>
    </p:spTree>
    <p:extLst>
      <p:ext uri="{BB962C8B-B14F-4D97-AF65-F5344CB8AC3E}">
        <p14:creationId xmlns:p14="http://schemas.microsoft.com/office/powerpoint/2010/main" val="4078098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12128-9306-EE17-4503-3EB83AF35B8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C7FAFE4-CAAC-9389-C2CE-EE8CA91F4ADA}"/>
              </a:ext>
            </a:extLst>
          </p:cNvPr>
          <p:cNvSpPr>
            <a:spLocks noGrp="1"/>
          </p:cNvSpPr>
          <p:nvPr>
            <p:ph type="ctrTitle"/>
          </p:nvPr>
        </p:nvSpPr>
        <p:spPr>
          <a:xfrm>
            <a:off x="1524000" y="1122363"/>
            <a:ext cx="9144000" cy="1265237"/>
          </a:xfrm>
        </p:spPr>
        <p:txBody>
          <a:bodyPr>
            <a:normAutofit/>
          </a:bodyPr>
          <a:lstStyle/>
          <a:p>
            <a:r>
              <a:rPr lang="es-CL" sz="5400" noProof="1"/>
              <a:t>GUERRA EN EL GOLFO</a:t>
            </a:r>
          </a:p>
        </p:txBody>
      </p:sp>
      <p:sp>
        <p:nvSpPr>
          <p:cNvPr id="3" name="Subtítulo 2">
            <a:extLst>
              <a:ext uri="{FF2B5EF4-FFF2-40B4-BE49-F238E27FC236}">
                <a16:creationId xmlns:a16="http://schemas.microsoft.com/office/drawing/2014/main" id="{F65336F5-04E4-AF12-1934-A22F39C22360}"/>
              </a:ext>
            </a:extLst>
          </p:cNvPr>
          <p:cNvSpPr>
            <a:spLocks noGrp="1"/>
          </p:cNvSpPr>
          <p:nvPr>
            <p:ph type="subTitle" idx="1"/>
          </p:nvPr>
        </p:nvSpPr>
        <p:spPr>
          <a:xfrm>
            <a:off x="1524000" y="2631439"/>
            <a:ext cx="9144000" cy="3492269"/>
          </a:xfrm>
        </p:spPr>
        <p:txBody>
          <a:bodyPr>
            <a:normAutofit/>
          </a:bodyPr>
          <a:lstStyle/>
          <a:p>
            <a:r>
              <a:rPr lang="es-CL" noProof="1"/>
              <a:t>ANTECEDENTES, DESARROLLO (HASTA AHORA) Y CONSECUENCIAS ECONÓMICAS</a:t>
            </a:r>
          </a:p>
          <a:p>
            <a:endParaRPr lang="es-CL" noProof="1"/>
          </a:p>
          <a:p>
            <a:r>
              <a:rPr lang="es-CL" u="sng" noProof="1"/>
              <a:t>PRESENTACIÓN A CSAV</a:t>
            </a:r>
          </a:p>
          <a:p>
            <a:endParaRPr lang="es-CL" noProof="1"/>
          </a:p>
          <a:p>
            <a:r>
              <a:rPr lang="es-CL" noProof="1"/>
              <a:t>GABRIEL BAUZÁ</a:t>
            </a:r>
          </a:p>
          <a:p>
            <a:endParaRPr lang="es-CL" noProof="1"/>
          </a:p>
          <a:p>
            <a:r>
              <a:rPr lang="es-CL" noProof="1"/>
              <a:t>31 DE MARZO DE 2026</a:t>
            </a:r>
          </a:p>
          <a:p>
            <a:endParaRPr lang="es-CL" noProof="1"/>
          </a:p>
          <a:p>
            <a:endParaRPr lang="es-CL" noProof="1"/>
          </a:p>
        </p:txBody>
      </p:sp>
    </p:spTree>
    <p:extLst>
      <p:ext uri="{BB962C8B-B14F-4D97-AF65-F5344CB8AC3E}">
        <p14:creationId xmlns:p14="http://schemas.microsoft.com/office/powerpoint/2010/main" val="2119905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0E961B-AEDE-CA2E-EF1F-911BB93CCBF6}"/>
              </a:ext>
            </a:extLst>
          </p:cNvPr>
          <p:cNvSpPr>
            <a:spLocks noGrp="1"/>
          </p:cNvSpPr>
          <p:nvPr>
            <p:ph type="title"/>
          </p:nvPr>
        </p:nvSpPr>
        <p:spPr/>
        <p:txBody>
          <a:bodyPr/>
          <a:lstStyle/>
          <a:p>
            <a:r>
              <a:rPr lang="es-CL" dirty="0"/>
              <a:t>ULTIMOS DESARROLLOS EN LA GUERRA</a:t>
            </a:r>
          </a:p>
        </p:txBody>
      </p:sp>
      <p:sp>
        <p:nvSpPr>
          <p:cNvPr id="3" name="Marcador de contenido 2">
            <a:extLst>
              <a:ext uri="{FF2B5EF4-FFF2-40B4-BE49-F238E27FC236}">
                <a16:creationId xmlns:a16="http://schemas.microsoft.com/office/drawing/2014/main" id="{16149AE3-F14D-4CCA-2A88-1F70E38EB8EB}"/>
              </a:ext>
            </a:extLst>
          </p:cNvPr>
          <p:cNvSpPr>
            <a:spLocks noGrp="1"/>
          </p:cNvSpPr>
          <p:nvPr>
            <p:ph sz="half" idx="1"/>
          </p:nvPr>
        </p:nvSpPr>
        <p:spPr>
          <a:xfrm>
            <a:off x="644235" y="1690688"/>
            <a:ext cx="6162964" cy="4351338"/>
          </a:xfrm>
        </p:spPr>
        <p:txBody>
          <a:bodyPr>
            <a:normAutofit/>
          </a:bodyPr>
          <a:lstStyle/>
          <a:p>
            <a:pPr marL="0" indent="0">
              <a:buNone/>
            </a:pPr>
            <a:r>
              <a:rPr lang="es-CL" sz="2000" dirty="0"/>
              <a:t>Dos recientes desarrollos en la guerra pueden conducir a un escenario algo diferente y a una guerra más prolongada,  Escenario Guerra Terrestre:</a:t>
            </a:r>
          </a:p>
          <a:p>
            <a:r>
              <a:rPr lang="es-CL" sz="2000" dirty="0"/>
              <a:t>Aumento de fuerzas militares de EEUU (Otro destacamento de Marines y una brigada aerotransportado de élite), abre posibilidad de desembarcos en Irán para capturar zonas aledañas al Estrecho de Ormuz o la Isla de </a:t>
            </a:r>
            <a:r>
              <a:rPr lang="es-CL" sz="2000" dirty="0" err="1"/>
              <a:t>Kharg</a:t>
            </a:r>
            <a:r>
              <a:rPr lang="es-CL" sz="2000" dirty="0"/>
              <a:t>. </a:t>
            </a:r>
          </a:p>
          <a:p>
            <a:r>
              <a:rPr lang="es-CL" sz="2000" dirty="0"/>
              <a:t>Lanzamiento de misiles por parte de los </a:t>
            </a:r>
            <a:r>
              <a:rPr lang="es-CL" sz="2000" dirty="0" err="1"/>
              <a:t>Houties</a:t>
            </a:r>
            <a:r>
              <a:rPr lang="es-CL" sz="2000" dirty="0"/>
              <a:t> en Yemen, posibilidad de intentos éstos de “cerrar” el Estrecho </a:t>
            </a:r>
            <a:r>
              <a:rPr lang="es-CL" sz="2000" dirty="0" err="1"/>
              <a:t>Bab</a:t>
            </a:r>
            <a:r>
              <a:rPr lang="es-CL" sz="2000" dirty="0"/>
              <a:t>-el- </a:t>
            </a:r>
            <a:r>
              <a:rPr lang="es-CL" sz="2000" dirty="0" err="1"/>
              <a:t>Mandeb</a:t>
            </a:r>
            <a:r>
              <a:rPr lang="es-CL" sz="2000" dirty="0"/>
              <a:t>, entre el Mar Rojo y el Mar Arábico, haciendo más crítico el estrangulamiento de la oferta petróleo y gas de los productores árabes vecinos de Irán. </a:t>
            </a:r>
          </a:p>
        </p:txBody>
      </p:sp>
      <p:pic>
        <p:nvPicPr>
          <p:cNvPr id="11" name="Imagen 10">
            <a:extLst>
              <a:ext uri="{FF2B5EF4-FFF2-40B4-BE49-F238E27FC236}">
                <a16:creationId xmlns:a16="http://schemas.microsoft.com/office/drawing/2014/main" id="{F0204948-A0F4-0F7B-1D86-F98CCBEEF6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2889" y="1780526"/>
            <a:ext cx="4539624" cy="3585801"/>
          </a:xfrm>
          <a:prstGeom prst="rect">
            <a:avLst/>
          </a:prstGeom>
        </p:spPr>
      </p:pic>
    </p:spTree>
    <p:extLst>
      <p:ext uri="{BB962C8B-B14F-4D97-AF65-F5344CB8AC3E}">
        <p14:creationId xmlns:p14="http://schemas.microsoft.com/office/powerpoint/2010/main" val="3842947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5E09A-C1DF-C04D-0104-57F4DDAAFF1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B04F22D-ECCC-DF8A-CC91-37C8E1274548}"/>
              </a:ext>
            </a:extLst>
          </p:cNvPr>
          <p:cNvSpPr>
            <a:spLocks noGrp="1"/>
          </p:cNvSpPr>
          <p:nvPr>
            <p:ph type="title"/>
          </p:nvPr>
        </p:nvSpPr>
        <p:spPr>
          <a:xfrm>
            <a:off x="597693" y="240147"/>
            <a:ext cx="6264925" cy="898018"/>
          </a:xfrm>
        </p:spPr>
        <p:txBody>
          <a:bodyPr vert="horz" lIns="91440" tIns="45720" rIns="91440" bIns="45720" rtlCol="0" anchor="b">
            <a:normAutofit fontScale="90000"/>
          </a:bodyPr>
          <a:lstStyle/>
          <a:p>
            <a:r>
              <a:rPr lang="es-CL" sz="3600" noProof="1"/>
              <a:t>LAS CONSECUENCIAS ECONÓMICAS - PETRÓLEO</a:t>
            </a:r>
          </a:p>
        </p:txBody>
      </p:sp>
      <p:sp>
        <p:nvSpPr>
          <p:cNvPr id="5" name="CuadroTexto 4">
            <a:extLst>
              <a:ext uri="{FF2B5EF4-FFF2-40B4-BE49-F238E27FC236}">
                <a16:creationId xmlns:a16="http://schemas.microsoft.com/office/drawing/2014/main" id="{65011459-967D-A11B-25C1-E57E627D4169}"/>
              </a:ext>
            </a:extLst>
          </p:cNvPr>
          <p:cNvSpPr txBox="1"/>
          <p:nvPr/>
        </p:nvSpPr>
        <p:spPr>
          <a:xfrm>
            <a:off x="674292" y="1104296"/>
            <a:ext cx="6188325" cy="2185214"/>
          </a:xfrm>
          <a:prstGeom prst="rect">
            <a:avLst/>
          </a:prstGeom>
          <a:noFill/>
        </p:spPr>
        <p:txBody>
          <a:bodyPr wrap="square" rtlCol="0">
            <a:spAutoFit/>
          </a:bodyPr>
          <a:lstStyle/>
          <a:p>
            <a:pPr marL="285750" indent="-285750">
              <a:buFont typeface="Arial" panose="020B0604020202020204" pitchFamily="34" charset="0"/>
              <a:buChar char="•"/>
            </a:pPr>
            <a:r>
              <a:rPr lang="es-CL" sz="1700" dirty="0"/>
              <a:t>La guerra – escenario base- hará que el precio del petróleo en 2026 promedie 79 US$/bbl (+14%), según la EIA*. Para 2027 la proyección es un Brent bajando a 65 US$/bbl.</a:t>
            </a:r>
          </a:p>
          <a:p>
            <a:pPr marL="285750" indent="-285750">
              <a:buFont typeface="Arial" panose="020B0604020202020204" pitchFamily="34" charset="0"/>
              <a:buChar char="•"/>
            </a:pPr>
            <a:r>
              <a:rPr lang="es-CL" sz="1700" dirty="0"/>
              <a:t>En un escenario alternativo, Guerra Terrestre, la guerra se prolonga y el precio se mantendría sobre los 100 US$/bbl hasta junio, cayendo luego con fuerza tras el cese del fuego. El precio cerraría 2026 a 82 US$/bbl (+19%), bajando a 67 US$/bbl en 2027.</a:t>
            </a:r>
          </a:p>
        </p:txBody>
      </p:sp>
      <p:sp>
        <p:nvSpPr>
          <p:cNvPr id="6" name="CuadroTexto 5">
            <a:extLst>
              <a:ext uri="{FF2B5EF4-FFF2-40B4-BE49-F238E27FC236}">
                <a16:creationId xmlns:a16="http://schemas.microsoft.com/office/drawing/2014/main" id="{D08878EB-DC03-1328-29E8-1DFA91AEF046}"/>
              </a:ext>
            </a:extLst>
          </p:cNvPr>
          <p:cNvSpPr txBox="1"/>
          <p:nvPr/>
        </p:nvSpPr>
        <p:spPr>
          <a:xfrm>
            <a:off x="7015814" y="3331951"/>
            <a:ext cx="4578492" cy="2970044"/>
          </a:xfrm>
          <a:prstGeom prst="rect">
            <a:avLst/>
          </a:prstGeom>
          <a:noFill/>
          <a:ln>
            <a:solidFill>
              <a:srgbClr val="FF0000"/>
            </a:solidFill>
          </a:ln>
        </p:spPr>
        <p:txBody>
          <a:bodyPr wrap="square" rtlCol="0">
            <a:spAutoFit/>
          </a:bodyPr>
          <a:lstStyle/>
          <a:p>
            <a:pPr algn="just"/>
            <a:r>
              <a:rPr lang="es-CL" sz="1700" dirty="0"/>
              <a:t>La gran y rápida alza del Brent traerá un repunte de la inflación y una baja del crecimiento a nivel mundial (por políticas monetarias más restrictivas).</a:t>
            </a:r>
          </a:p>
          <a:p>
            <a:pPr algn="just"/>
            <a:endParaRPr lang="es-CL" sz="1700" dirty="0"/>
          </a:p>
          <a:p>
            <a:pPr algn="just"/>
            <a:r>
              <a:rPr lang="es-CL" sz="1700" dirty="0"/>
              <a:t>La evolución post guerra de los precios internacionales de los combustibles livianos (diesel, gasolina, kerosene aviación) será similar a la del petróleo, dado que los daños a refinerías en el Golfo han sido –hasta ahora- menores.</a:t>
            </a:r>
          </a:p>
        </p:txBody>
      </p:sp>
      <p:sp>
        <p:nvSpPr>
          <p:cNvPr id="4" name="CuadroTexto 3">
            <a:extLst>
              <a:ext uri="{FF2B5EF4-FFF2-40B4-BE49-F238E27FC236}">
                <a16:creationId xmlns:a16="http://schemas.microsoft.com/office/drawing/2014/main" id="{34051B04-C5F7-F619-A3C4-60375B090D40}"/>
              </a:ext>
            </a:extLst>
          </p:cNvPr>
          <p:cNvSpPr txBox="1"/>
          <p:nvPr/>
        </p:nvSpPr>
        <p:spPr>
          <a:xfrm>
            <a:off x="597693" y="6479353"/>
            <a:ext cx="5617386" cy="276999"/>
          </a:xfrm>
          <a:prstGeom prst="rect">
            <a:avLst/>
          </a:prstGeom>
          <a:noFill/>
        </p:spPr>
        <p:txBody>
          <a:bodyPr wrap="square" rtlCol="0">
            <a:spAutoFit/>
          </a:bodyPr>
          <a:lstStyle/>
          <a:p>
            <a:r>
              <a:rPr lang="es-CL" sz="1200" dirty="0"/>
              <a:t>(*) Energy Information Administration, Department of Energy (EEUU)</a:t>
            </a:r>
          </a:p>
        </p:txBody>
      </p:sp>
      <p:pic>
        <p:nvPicPr>
          <p:cNvPr id="9" name="Imagen 8">
            <a:extLst>
              <a:ext uri="{FF2B5EF4-FFF2-40B4-BE49-F238E27FC236}">
                <a16:creationId xmlns:a16="http://schemas.microsoft.com/office/drawing/2014/main" id="{7EE975DC-22CA-ABFF-2EE3-690690BEBB4A}"/>
              </a:ext>
            </a:extLst>
          </p:cNvPr>
          <p:cNvPicPr>
            <a:picLocks noChangeAspect="1"/>
          </p:cNvPicPr>
          <p:nvPr/>
        </p:nvPicPr>
        <p:blipFill>
          <a:blip r:embed="rId3"/>
          <a:stretch>
            <a:fillRect/>
          </a:stretch>
        </p:blipFill>
        <p:spPr>
          <a:xfrm>
            <a:off x="7015814" y="225232"/>
            <a:ext cx="4578493" cy="2755631"/>
          </a:xfrm>
          <a:prstGeom prst="rect">
            <a:avLst/>
          </a:prstGeom>
        </p:spPr>
      </p:pic>
      <p:pic>
        <p:nvPicPr>
          <p:cNvPr id="15" name="Imagen 14">
            <a:extLst>
              <a:ext uri="{FF2B5EF4-FFF2-40B4-BE49-F238E27FC236}">
                <a16:creationId xmlns:a16="http://schemas.microsoft.com/office/drawing/2014/main" id="{83B9B85F-7DAB-3E29-C411-B1918BBCDEC7}"/>
              </a:ext>
            </a:extLst>
          </p:cNvPr>
          <p:cNvPicPr>
            <a:picLocks noChangeAspect="1"/>
          </p:cNvPicPr>
          <p:nvPr/>
        </p:nvPicPr>
        <p:blipFill>
          <a:blip r:embed="rId4"/>
          <a:stretch>
            <a:fillRect/>
          </a:stretch>
        </p:blipFill>
        <p:spPr>
          <a:xfrm>
            <a:off x="674292" y="3331952"/>
            <a:ext cx="5908869" cy="2987784"/>
          </a:xfrm>
          <a:prstGeom prst="rect">
            <a:avLst/>
          </a:prstGeom>
        </p:spPr>
      </p:pic>
      <p:sp>
        <p:nvSpPr>
          <p:cNvPr id="3" name="Flecha: a la derecha 2">
            <a:extLst>
              <a:ext uri="{FF2B5EF4-FFF2-40B4-BE49-F238E27FC236}">
                <a16:creationId xmlns:a16="http://schemas.microsoft.com/office/drawing/2014/main" id="{812A7DAC-7106-946F-F1F6-A27E32FD3F2A}"/>
              </a:ext>
            </a:extLst>
          </p:cNvPr>
          <p:cNvSpPr/>
          <p:nvPr/>
        </p:nvSpPr>
        <p:spPr>
          <a:xfrm rot="17303439">
            <a:off x="2378284" y="4710881"/>
            <a:ext cx="354083" cy="212182"/>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CuadroTexto 6">
            <a:extLst>
              <a:ext uri="{FF2B5EF4-FFF2-40B4-BE49-F238E27FC236}">
                <a16:creationId xmlns:a16="http://schemas.microsoft.com/office/drawing/2014/main" id="{87BBCDE1-DA7A-414D-D93C-3A390568E94A}"/>
              </a:ext>
            </a:extLst>
          </p:cNvPr>
          <p:cNvSpPr txBox="1"/>
          <p:nvPr/>
        </p:nvSpPr>
        <p:spPr>
          <a:xfrm>
            <a:off x="2420908" y="4328008"/>
            <a:ext cx="581890" cy="307777"/>
          </a:xfrm>
          <a:prstGeom prst="rect">
            <a:avLst/>
          </a:prstGeom>
          <a:noFill/>
        </p:spPr>
        <p:txBody>
          <a:bodyPr wrap="square" rtlCol="0">
            <a:spAutoFit/>
          </a:bodyPr>
          <a:lstStyle/>
          <a:p>
            <a:r>
              <a:rPr lang="es-CL" sz="1400" b="1" dirty="0">
                <a:solidFill>
                  <a:srgbClr val="FF0000"/>
                </a:solidFill>
              </a:rPr>
              <a:t>36%</a:t>
            </a:r>
          </a:p>
        </p:txBody>
      </p:sp>
    </p:spTree>
    <p:extLst>
      <p:ext uri="{BB962C8B-B14F-4D97-AF65-F5344CB8AC3E}">
        <p14:creationId xmlns:p14="http://schemas.microsoft.com/office/powerpoint/2010/main" val="780002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FE00B-5181-05BD-D88D-7012C1CCCD9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7D22BE9-A0D5-EA4A-AE40-F2CB0D83D6F8}"/>
              </a:ext>
            </a:extLst>
          </p:cNvPr>
          <p:cNvSpPr>
            <a:spLocks noGrp="1"/>
          </p:cNvSpPr>
          <p:nvPr>
            <p:ph type="title"/>
          </p:nvPr>
        </p:nvSpPr>
        <p:spPr>
          <a:xfrm>
            <a:off x="597693" y="360220"/>
            <a:ext cx="6264925" cy="898018"/>
          </a:xfrm>
        </p:spPr>
        <p:txBody>
          <a:bodyPr vert="horz" lIns="91440" tIns="45720" rIns="91440" bIns="45720" rtlCol="0" anchor="b">
            <a:normAutofit fontScale="90000"/>
          </a:bodyPr>
          <a:lstStyle/>
          <a:p>
            <a:r>
              <a:rPr lang="es-CL" sz="3600" noProof="1"/>
              <a:t>LAS CONSECUENCIAS ECONÓMICAS – GAS NATURAL</a:t>
            </a:r>
          </a:p>
        </p:txBody>
      </p:sp>
      <p:sp>
        <p:nvSpPr>
          <p:cNvPr id="5" name="CuadroTexto 4">
            <a:extLst>
              <a:ext uri="{FF2B5EF4-FFF2-40B4-BE49-F238E27FC236}">
                <a16:creationId xmlns:a16="http://schemas.microsoft.com/office/drawing/2014/main" id="{21A708F3-80CE-624D-D513-EE7F2D9E1838}"/>
              </a:ext>
            </a:extLst>
          </p:cNvPr>
          <p:cNvSpPr txBox="1"/>
          <p:nvPr/>
        </p:nvSpPr>
        <p:spPr>
          <a:xfrm>
            <a:off x="597693" y="1509374"/>
            <a:ext cx="5930799" cy="1661993"/>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L" sz="1700" dirty="0">
                <a:solidFill>
                  <a:prstClr val="black"/>
                </a:solidFill>
                <a:latin typeface="Aptos" panose="02110004020202020204"/>
              </a:rPr>
              <a:t>El precio del gas natural en EEUU y las Américas en general no se ha visto afectado, ya que </a:t>
            </a:r>
            <a:r>
              <a:rPr kumimoji="0" lang="es-CL" sz="1700" b="0" i="0" u="none" strike="noStrike" kern="1200" cap="none" spc="0" normalizeH="0" baseline="0" noProof="0" dirty="0">
                <a:ln>
                  <a:noFill/>
                </a:ln>
                <a:solidFill>
                  <a:prstClr val="black"/>
                </a:solidFill>
                <a:effectLst/>
                <a:uLnTx/>
                <a:uFillTx/>
                <a:latin typeface="Aptos" panose="02110004020202020204"/>
                <a:ea typeface="+mn-ea"/>
                <a:cs typeface="+mn-cs"/>
              </a:rPr>
              <a:t>EEUU se autoabastece y es el mayor exportador de GNL del  mundo.</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L" sz="1700" b="0" i="0" u="none" strike="noStrike" kern="1200" cap="none" spc="0" normalizeH="0" baseline="0" noProof="0" dirty="0">
                <a:ln>
                  <a:noFill/>
                </a:ln>
                <a:solidFill>
                  <a:prstClr val="black"/>
                </a:solidFill>
                <a:effectLst/>
                <a:uLnTx/>
                <a:uFillTx/>
                <a:latin typeface="Aptos" panose="02110004020202020204"/>
                <a:ea typeface="+mn-ea"/>
                <a:cs typeface="+mn-cs"/>
              </a:rPr>
              <a:t>La proyección de precios para el marcador de EEUU (Henry Hub) de la EIA de marzo, muestra niveles muy </a:t>
            </a:r>
            <a:r>
              <a:rPr kumimoji="0" lang="es-CL" sz="1700" b="0" i="0" u="sng" strike="noStrike" kern="1200" cap="none" spc="0" normalizeH="0" baseline="0" noProof="0" dirty="0">
                <a:ln>
                  <a:noFill/>
                </a:ln>
                <a:solidFill>
                  <a:prstClr val="black"/>
                </a:solidFill>
                <a:effectLst/>
                <a:uLnTx/>
                <a:uFillTx/>
                <a:latin typeface="Aptos" panose="02110004020202020204"/>
                <a:ea typeface="+mn-ea"/>
                <a:cs typeface="+mn-cs"/>
              </a:rPr>
              <a:t>inferiores</a:t>
            </a:r>
            <a:r>
              <a:rPr kumimoji="0" lang="es-CL" sz="1700" b="0" i="0" u="none" strike="noStrike" kern="1200" cap="none" spc="0" normalizeH="0" baseline="0" noProof="0" dirty="0">
                <a:ln>
                  <a:noFill/>
                </a:ln>
                <a:solidFill>
                  <a:prstClr val="black"/>
                </a:solidFill>
                <a:effectLst/>
                <a:uLnTx/>
                <a:uFillTx/>
                <a:latin typeface="Aptos" panose="02110004020202020204"/>
                <a:ea typeface="+mn-ea"/>
                <a:cs typeface="+mn-cs"/>
              </a:rPr>
              <a:t> a los de febrero para años 2026 y 2027.</a:t>
            </a:r>
          </a:p>
        </p:txBody>
      </p:sp>
      <p:sp>
        <p:nvSpPr>
          <p:cNvPr id="10" name="CuadroTexto 9">
            <a:extLst>
              <a:ext uri="{FF2B5EF4-FFF2-40B4-BE49-F238E27FC236}">
                <a16:creationId xmlns:a16="http://schemas.microsoft.com/office/drawing/2014/main" id="{D9B8E7FC-F33A-22E3-B224-2345FF41F5CE}"/>
              </a:ext>
            </a:extLst>
          </p:cNvPr>
          <p:cNvSpPr txBox="1"/>
          <p:nvPr/>
        </p:nvSpPr>
        <p:spPr>
          <a:xfrm>
            <a:off x="572126" y="3302862"/>
            <a:ext cx="10868985" cy="2970044"/>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L" sz="1700" b="0" i="0" u="none" strike="noStrike" kern="1200" cap="none" spc="0" normalizeH="0" baseline="0" noProof="0" dirty="0">
                <a:ln>
                  <a:noFill/>
                </a:ln>
                <a:solidFill>
                  <a:prstClr val="black"/>
                </a:solidFill>
                <a:effectLst/>
                <a:uLnTx/>
                <a:uFillTx/>
                <a:latin typeface="Aptos" panose="02110004020202020204"/>
                <a:ea typeface="+mn-ea"/>
                <a:cs typeface="+mn-cs"/>
              </a:rPr>
              <a:t>El precio del gas en el Lejano Oriente está dado por el GNL importado desde Australia, Catar y EEUU.</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L" sz="1700" dirty="0">
                <a:solidFill>
                  <a:prstClr val="black"/>
                </a:solidFill>
                <a:latin typeface="Aptos" panose="02110004020202020204"/>
              </a:rPr>
              <a:t>En la guerra las instalaciones de GNL de Catar sufrieron daños por un ataque de represalia de Irán y la información que se tiene es que la capacidad de exportación se mantendrá reducida por varios meses.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L" sz="1700" dirty="0">
                <a:solidFill>
                  <a:prstClr val="black"/>
                </a:solidFill>
                <a:latin typeface="Aptos" panose="02110004020202020204"/>
              </a:rPr>
              <a:t>EEUU tiene la capacidad de exportación de GNL prácticamente copada y no entran en servicio ampliaciones antes del 3er trimestre de este año.</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L" sz="1700" b="0" i="0" u="none" strike="noStrike" kern="1200" cap="none" spc="0" normalizeH="0" baseline="0" noProof="0" dirty="0">
                <a:ln>
                  <a:noFill/>
                </a:ln>
                <a:solidFill>
                  <a:prstClr val="black"/>
                </a:solidFill>
                <a:effectLst/>
                <a:uLnTx/>
                <a:uFillTx/>
                <a:latin typeface="Aptos" panose="02110004020202020204"/>
                <a:ea typeface="+mn-ea"/>
                <a:cs typeface="+mn-cs"/>
              </a:rPr>
              <a:t>Por lo anterior se </a:t>
            </a:r>
            <a:r>
              <a:rPr lang="es-CL" sz="1700" dirty="0">
                <a:solidFill>
                  <a:prstClr val="black"/>
                </a:solidFill>
                <a:latin typeface="Aptos" panose="02110004020202020204"/>
              </a:rPr>
              <a:t>puede prever que el premio “anormal” sobre el precio del GNL en esta región, actualmente de 8 US$/millón BTU  (con bloqueo total de las exportaciones de Catar), se reduzca a unos 4 US$/millón BTU al abrirse la navegación por el Estrecho de Ormuz, eliminándose hacia fines de año.</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CL" sz="1700" dirty="0">
              <a:solidFill>
                <a:prstClr val="black"/>
              </a:solidFill>
              <a:latin typeface="Aptos" panose="02110004020202020204"/>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L" sz="1700" dirty="0">
                <a:solidFill>
                  <a:prstClr val="black"/>
                </a:solidFill>
                <a:latin typeface="Aptos" panose="02110004020202020204"/>
              </a:rPr>
              <a:t>En el caso del gas en Europa, menos dependiente del GNL de Catar, el premio “anormal” es de 4 US$/millón BTU, que se reducirá a menos de 2 US$/millón BTU al abrirse la navegación por el Estrecho de Ormuz.</a:t>
            </a:r>
            <a:endParaRPr kumimoji="0" lang="es-CL" sz="17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11" name="Imagen 10">
            <a:extLst>
              <a:ext uri="{FF2B5EF4-FFF2-40B4-BE49-F238E27FC236}">
                <a16:creationId xmlns:a16="http://schemas.microsoft.com/office/drawing/2014/main" id="{AC7FA72C-98BC-9520-7FCC-BE2DFE559196}"/>
              </a:ext>
            </a:extLst>
          </p:cNvPr>
          <p:cNvPicPr>
            <a:picLocks noChangeAspect="1"/>
          </p:cNvPicPr>
          <p:nvPr/>
        </p:nvPicPr>
        <p:blipFill>
          <a:blip r:embed="rId3"/>
          <a:stretch>
            <a:fillRect/>
          </a:stretch>
        </p:blipFill>
        <p:spPr>
          <a:xfrm>
            <a:off x="6862618" y="517213"/>
            <a:ext cx="4578493" cy="2755631"/>
          </a:xfrm>
          <a:prstGeom prst="rect">
            <a:avLst/>
          </a:prstGeom>
        </p:spPr>
      </p:pic>
    </p:spTree>
    <p:extLst>
      <p:ext uri="{BB962C8B-B14F-4D97-AF65-F5344CB8AC3E}">
        <p14:creationId xmlns:p14="http://schemas.microsoft.com/office/powerpoint/2010/main" val="92618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A5BE7-0FB6-F0E0-4618-423B2FEC0CB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91E997D-3540-985A-3B9E-0516DBC67717}"/>
              </a:ext>
            </a:extLst>
          </p:cNvPr>
          <p:cNvSpPr>
            <a:spLocks noGrp="1"/>
          </p:cNvSpPr>
          <p:nvPr>
            <p:ph type="ctrTitle"/>
          </p:nvPr>
        </p:nvSpPr>
        <p:spPr>
          <a:xfrm>
            <a:off x="1524000" y="1122363"/>
            <a:ext cx="9144000" cy="1265237"/>
          </a:xfrm>
        </p:spPr>
        <p:txBody>
          <a:bodyPr>
            <a:normAutofit/>
          </a:bodyPr>
          <a:lstStyle/>
          <a:p>
            <a:r>
              <a:rPr lang="es-CL" sz="5400" noProof="1"/>
              <a:t>GUERRA EN EL GOLFO</a:t>
            </a:r>
          </a:p>
        </p:txBody>
      </p:sp>
      <p:sp>
        <p:nvSpPr>
          <p:cNvPr id="3" name="Subtítulo 2">
            <a:extLst>
              <a:ext uri="{FF2B5EF4-FFF2-40B4-BE49-F238E27FC236}">
                <a16:creationId xmlns:a16="http://schemas.microsoft.com/office/drawing/2014/main" id="{BBB29694-C32B-850C-6290-42731921EA37}"/>
              </a:ext>
            </a:extLst>
          </p:cNvPr>
          <p:cNvSpPr>
            <a:spLocks noGrp="1"/>
          </p:cNvSpPr>
          <p:nvPr>
            <p:ph type="subTitle" idx="1"/>
          </p:nvPr>
        </p:nvSpPr>
        <p:spPr>
          <a:xfrm>
            <a:off x="1524000" y="2631440"/>
            <a:ext cx="9060873" cy="2626360"/>
          </a:xfrm>
        </p:spPr>
        <p:txBody>
          <a:bodyPr>
            <a:normAutofit/>
          </a:bodyPr>
          <a:lstStyle/>
          <a:p>
            <a:r>
              <a:rPr lang="es-CL" noProof="1"/>
              <a:t>ANTECEDENTES, DESARROLLO (HASTA AHORA) Y CONSECUENCIAS ECONÓMICAS</a:t>
            </a:r>
          </a:p>
          <a:p>
            <a:endParaRPr lang="es-CL" noProof="1"/>
          </a:p>
          <a:p>
            <a:r>
              <a:rPr lang="es-CL" sz="3600" noProof="1"/>
              <a:t>ESPACIO PARA PREGUNTAS </a:t>
            </a:r>
          </a:p>
          <a:p>
            <a:endParaRPr lang="es-CL" noProof="1"/>
          </a:p>
          <a:p>
            <a:endParaRPr lang="es-CL" noProof="1"/>
          </a:p>
        </p:txBody>
      </p:sp>
    </p:spTree>
    <p:extLst>
      <p:ext uri="{BB962C8B-B14F-4D97-AF65-F5344CB8AC3E}">
        <p14:creationId xmlns:p14="http://schemas.microsoft.com/office/powerpoint/2010/main" val="3949043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3C4CA-D307-57D2-0D40-EB5F00D74A9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5CD146E-0C6A-7C1C-DD84-3AAFCB3FE5CB}"/>
              </a:ext>
            </a:extLst>
          </p:cNvPr>
          <p:cNvSpPr>
            <a:spLocks noGrp="1"/>
          </p:cNvSpPr>
          <p:nvPr>
            <p:ph type="title"/>
          </p:nvPr>
        </p:nvSpPr>
        <p:spPr>
          <a:xfrm>
            <a:off x="640080" y="425223"/>
            <a:ext cx="5936211" cy="744641"/>
          </a:xfrm>
        </p:spPr>
        <p:txBody>
          <a:bodyPr vert="horz" lIns="91440" tIns="45720" rIns="91440" bIns="45720" rtlCol="0" anchor="b">
            <a:normAutofit/>
          </a:bodyPr>
          <a:lstStyle/>
          <a:p>
            <a:r>
              <a:rPr lang="es-CL" sz="4000" noProof="1"/>
              <a:t>CONTEXTO</a:t>
            </a:r>
          </a:p>
        </p:txBody>
      </p:sp>
      <p:sp>
        <p:nvSpPr>
          <p:cNvPr id="5" name="CuadroTexto 4">
            <a:extLst>
              <a:ext uri="{FF2B5EF4-FFF2-40B4-BE49-F238E27FC236}">
                <a16:creationId xmlns:a16="http://schemas.microsoft.com/office/drawing/2014/main" id="{9C6A7D37-0379-7E21-4A9C-63B37B9A3666}"/>
              </a:ext>
            </a:extLst>
          </p:cNvPr>
          <p:cNvSpPr txBox="1"/>
          <p:nvPr/>
        </p:nvSpPr>
        <p:spPr>
          <a:xfrm>
            <a:off x="632374" y="1218737"/>
            <a:ext cx="4290608" cy="2031325"/>
          </a:xfrm>
          <a:prstGeom prst="rect">
            <a:avLst/>
          </a:prstGeom>
          <a:noFill/>
        </p:spPr>
        <p:txBody>
          <a:bodyPr wrap="square" rtlCol="0">
            <a:spAutoFit/>
          </a:bodyPr>
          <a:lstStyle/>
          <a:p>
            <a:r>
              <a:rPr lang="es-CL" dirty="0"/>
              <a:t>Irán tiene una población de 92 millones de habitantes, de etnia persa en su gran mayoría. Más que los 85 millones suman los países árabes del Golfo Pérsico.</a:t>
            </a:r>
          </a:p>
          <a:p>
            <a:endParaRPr lang="es-CL" dirty="0"/>
          </a:p>
          <a:p>
            <a:r>
              <a:rPr lang="es-CL" dirty="0"/>
              <a:t>Religión dominante es el Islam </a:t>
            </a:r>
            <a:r>
              <a:rPr lang="es-CL" dirty="0" err="1"/>
              <a:t>Chiíta</a:t>
            </a:r>
            <a:r>
              <a:rPr lang="es-CL" dirty="0"/>
              <a:t>, minoritaria en los países árabes vecinos.</a:t>
            </a:r>
          </a:p>
        </p:txBody>
      </p:sp>
      <p:pic>
        <p:nvPicPr>
          <p:cNvPr id="18" name="Imagen 17">
            <a:extLst>
              <a:ext uri="{FF2B5EF4-FFF2-40B4-BE49-F238E27FC236}">
                <a16:creationId xmlns:a16="http://schemas.microsoft.com/office/drawing/2014/main" id="{48FCB95F-8C5E-DEED-333C-9D58C8F327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0591" y="911267"/>
            <a:ext cx="6340638" cy="4869212"/>
          </a:xfrm>
          <a:prstGeom prst="rect">
            <a:avLst/>
          </a:prstGeom>
        </p:spPr>
      </p:pic>
      <p:pic>
        <p:nvPicPr>
          <p:cNvPr id="21" name="Imagen 20">
            <a:extLst>
              <a:ext uri="{FF2B5EF4-FFF2-40B4-BE49-F238E27FC236}">
                <a16:creationId xmlns:a16="http://schemas.microsoft.com/office/drawing/2014/main" id="{7C0C3F26-5348-29A9-4F1D-F89672F955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374" y="3575933"/>
            <a:ext cx="4062101" cy="3011025"/>
          </a:xfrm>
          <a:prstGeom prst="rect">
            <a:avLst/>
          </a:prstGeom>
        </p:spPr>
      </p:pic>
      <p:sp>
        <p:nvSpPr>
          <p:cNvPr id="3" name="CuadroTexto 2">
            <a:extLst>
              <a:ext uri="{FF2B5EF4-FFF2-40B4-BE49-F238E27FC236}">
                <a16:creationId xmlns:a16="http://schemas.microsoft.com/office/drawing/2014/main" id="{700B44DB-569C-1112-1917-B78E9D3904AB}"/>
              </a:ext>
            </a:extLst>
          </p:cNvPr>
          <p:cNvSpPr txBox="1"/>
          <p:nvPr/>
        </p:nvSpPr>
        <p:spPr>
          <a:xfrm>
            <a:off x="5340591" y="5940627"/>
            <a:ext cx="6340638" cy="646331"/>
          </a:xfrm>
          <a:prstGeom prst="rect">
            <a:avLst/>
          </a:prstGeom>
          <a:noFill/>
        </p:spPr>
        <p:txBody>
          <a:bodyPr wrap="square" rtlCol="0">
            <a:spAutoFit/>
          </a:bodyPr>
          <a:lstStyle/>
          <a:p>
            <a:r>
              <a:rPr lang="es-CL" dirty="0"/>
              <a:t>Posición estratégica : limita con 11 naciones y es ribereño del Estrecho de Ormuz.</a:t>
            </a:r>
          </a:p>
        </p:txBody>
      </p:sp>
      <p:sp>
        <p:nvSpPr>
          <p:cNvPr id="4" name="Elipse 3">
            <a:extLst>
              <a:ext uri="{FF2B5EF4-FFF2-40B4-BE49-F238E27FC236}">
                <a16:creationId xmlns:a16="http://schemas.microsoft.com/office/drawing/2014/main" id="{E09D301F-6599-3C93-1FB5-2C5051E7A06F}"/>
              </a:ext>
            </a:extLst>
          </p:cNvPr>
          <p:cNvSpPr/>
          <p:nvPr/>
        </p:nvSpPr>
        <p:spPr>
          <a:xfrm>
            <a:off x="9222510" y="3334327"/>
            <a:ext cx="563418" cy="61624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673038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7B0B0-D545-9269-C8DE-4955BD2B6FF3}"/>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7D34A640-2627-BBA8-9CC7-63B7E92ABE67}"/>
              </a:ext>
            </a:extLst>
          </p:cNvPr>
          <p:cNvPicPr>
            <a:picLocks noChangeAspect="1"/>
          </p:cNvPicPr>
          <p:nvPr/>
        </p:nvPicPr>
        <p:blipFill>
          <a:blip r:embed="rId3"/>
          <a:stretch>
            <a:fillRect/>
          </a:stretch>
        </p:blipFill>
        <p:spPr>
          <a:xfrm>
            <a:off x="6286444" y="286723"/>
            <a:ext cx="5679062" cy="3413479"/>
          </a:xfrm>
          <a:prstGeom prst="rect">
            <a:avLst/>
          </a:prstGeom>
        </p:spPr>
      </p:pic>
      <p:sp>
        <p:nvSpPr>
          <p:cNvPr id="2" name="Título 1">
            <a:extLst>
              <a:ext uri="{FF2B5EF4-FFF2-40B4-BE49-F238E27FC236}">
                <a16:creationId xmlns:a16="http://schemas.microsoft.com/office/drawing/2014/main" id="{8BE1EC13-EA62-D307-ED41-68C358429BF1}"/>
              </a:ext>
            </a:extLst>
          </p:cNvPr>
          <p:cNvSpPr>
            <a:spLocks noGrp="1"/>
          </p:cNvSpPr>
          <p:nvPr>
            <p:ph type="title"/>
          </p:nvPr>
        </p:nvSpPr>
        <p:spPr>
          <a:xfrm>
            <a:off x="552674" y="286723"/>
            <a:ext cx="5197302" cy="744641"/>
          </a:xfrm>
        </p:spPr>
        <p:txBody>
          <a:bodyPr vert="horz" lIns="91440" tIns="45720" rIns="91440" bIns="45720" rtlCol="0" anchor="b">
            <a:normAutofit/>
          </a:bodyPr>
          <a:lstStyle/>
          <a:p>
            <a:r>
              <a:rPr lang="es-CL" sz="4000" noProof="1"/>
              <a:t>PETRÓLEO Y GAS</a:t>
            </a:r>
          </a:p>
        </p:txBody>
      </p:sp>
      <p:sp>
        <p:nvSpPr>
          <p:cNvPr id="3" name="Marcador de contenido 2">
            <a:extLst>
              <a:ext uri="{FF2B5EF4-FFF2-40B4-BE49-F238E27FC236}">
                <a16:creationId xmlns:a16="http://schemas.microsoft.com/office/drawing/2014/main" id="{7D72B16E-4F57-040E-703C-56A3E317C527}"/>
              </a:ext>
            </a:extLst>
          </p:cNvPr>
          <p:cNvSpPr>
            <a:spLocks noGrp="1"/>
          </p:cNvSpPr>
          <p:nvPr>
            <p:ph sz="half" idx="1"/>
          </p:nvPr>
        </p:nvSpPr>
        <p:spPr>
          <a:xfrm>
            <a:off x="6286444" y="4103069"/>
            <a:ext cx="5679062" cy="1540349"/>
          </a:xfrm>
        </p:spPr>
        <p:txBody>
          <a:bodyPr vert="horz" lIns="91440" tIns="45720" rIns="91440" bIns="45720" rtlCol="0">
            <a:normAutofit/>
          </a:bodyPr>
          <a:lstStyle/>
          <a:p>
            <a:pPr algn="just"/>
            <a:r>
              <a:rPr lang="es-CL" sz="1800" b="1" noProof="1">
                <a:solidFill>
                  <a:srgbClr val="FF0000"/>
                </a:solidFill>
              </a:rPr>
              <a:t>Gas natural</a:t>
            </a:r>
            <a:r>
              <a:rPr lang="es-CL" sz="1800" noProof="1"/>
              <a:t>: Irán es un importante productor (6% del total mundial), pero no es un gran exportador.</a:t>
            </a:r>
          </a:p>
          <a:p>
            <a:pPr algn="just"/>
            <a:r>
              <a:rPr lang="es-CL" sz="1800" noProof="1"/>
              <a:t>Pero tiene las segundas mayores reservas del mundo (yacimiento Pars) con 32.100 BCM, 17% del total mundial.</a:t>
            </a:r>
          </a:p>
          <a:p>
            <a:pPr marL="0" indent="0" algn="just">
              <a:buNone/>
            </a:pPr>
            <a:endParaRPr lang="es-CL" sz="1800" noProof="1"/>
          </a:p>
          <a:p>
            <a:endParaRPr lang="es-CL" sz="1800" noProof="1"/>
          </a:p>
        </p:txBody>
      </p:sp>
      <p:sp>
        <p:nvSpPr>
          <p:cNvPr id="14" name="CuadroTexto 13">
            <a:extLst>
              <a:ext uri="{FF2B5EF4-FFF2-40B4-BE49-F238E27FC236}">
                <a16:creationId xmlns:a16="http://schemas.microsoft.com/office/drawing/2014/main" id="{266A2157-AE61-67E9-BB14-D67A4E45C103}"/>
              </a:ext>
            </a:extLst>
          </p:cNvPr>
          <p:cNvSpPr txBox="1"/>
          <p:nvPr/>
        </p:nvSpPr>
        <p:spPr>
          <a:xfrm>
            <a:off x="324730" y="1254798"/>
            <a:ext cx="5508462" cy="1477328"/>
          </a:xfrm>
          <a:prstGeom prst="rect">
            <a:avLst/>
          </a:prstGeom>
          <a:noFill/>
        </p:spPr>
        <p:txBody>
          <a:bodyPr wrap="square" rtlCol="0">
            <a:spAutoFit/>
          </a:bodyPr>
          <a:lstStyle/>
          <a:p>
            <a:pPr marL="285750" indent="-285750">
              <a:buFont typeface="Arial" panose="020B0604020202020204" pitchFamily="34" charset="0"/>
              <a:buChar char="•"/>
            </a:pPr>
            <a:r>
              <a:rPr lang="es-CL" b="1" noProof="1">
                <a:solidFill>
                  <a:srgbClr val="FF0000"/>
                </a:solidFill>
              </a:rPr>
              <a:t>Petróleo</a:t>
            </a:r>
            <a:r>
              <a:rPr lang="es-CL" noProof="1"/>
              <a:t>: Irán es un importante productor (5% del total  mundial) y  con altas reservas (9% de  las reservas mundiales).</a:t>
            </a:r>
          </a:p>
          <a:p>
            <a:pPr marL="285750" indent="-285750">
              <a:buFont typeface="Arial" panose="020B0604020202020204" pitchFamily="34" charset="0"/>
              <a:buChar char="•"/>
            </a:pPr>
            <a:r>
              <a:rPr lang="es-CL" noProof="1"/>
              <a:t>Irán exporta 2 mill b/d de petróleo, todo por el Estrecho de Ormuz.</a:t>
            </a:r>
          </a:p>
        </p:txBody>
      </p:sp>
      <p:pic>
        <p:nvPicPr>
          <p:cNvPr id="6" name="Marcador de contenido 5">
            <a:extLst>
              <a:ext uri="{FF2B5EF4-FFF2-40B4-BE49-F238E27FC236}">
                <a16:creationId xmlns:a16="http://schemas.microsoft.com/office/drawing/2014/main" id="{AC8595F1-F9C5-D7FB-1C86-0B42765F5F56}"/>
              </a:ext>
            </a:extLst>
          </p:cNvPr>
          <p:cNvPicPr>
            <a:picLocks noGrp="1" noChangeAspect="1"/>
          </p:cNvPicPr>
          <p:nvPr>
            <p:ph sz="half" idx="2"/>
          </p:nvPr>
        </p:nvPicPr>
        <p:blipFill>
          <a:blip r:embed="rId4"/>
          <a:stretch>
            <a:fillRect/>
          </a:stretch>
        </p:blipFill>
        <p:spPr>
          <a:xfrm>
            <a:off x="397095" y="2983339"/>
            <a:ext cx="5508462" cy="3310938"/>
          </a:xfrm>
          <a:prstGeom prst="rect">
            <a:avLst/>
          </a:prstGeom>
        </p:spPr>
      </p:pic>
      <p:sp>
        <p:nvSpPr>
          <p:cNvPr id="8" name="Elipse 7">
            <a:extLst>
              <a:ext uri="{FF2B5EF4-FFF2-40B4-BE49-F238E27FC236}">
                <a16:creationId xmlns:a16="http://schemas.microsoft.com/office/drawing/2014/main" id="{426454D4-486A-3BA1-7857-5845A68BC26E}"/>
              </a:ext>
            </a:extLst>
          </p:cNvPr>
          <p:cNvSpPr/>
          <p:nvPr/>
        </p:nvSpPr>
        <p:spPr>
          <a:xfrm>
            <a:off x="2597477" y="5578758"/>
            <a:ext cx="284267" cy="22167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Elipse 8">
            <a:extLst>
              <a:ext uri="{FF2B5EF4-FFF2-40B4-BE49-F238E27FC236}">
                <a16:creationId xmlns:a16="http://schemas.microsoft.com/office/drawing/2014/main" id="{2539D017-CD29-43F2-37C0-455128BC2316}"/>
              </a:ext>
            </a:extLst>
          </p:cNvPr>
          <p:cNvSpPr/>
          <p:nvPr/>
        </p:nvSpPr>
        <p:spPr>
          <a:xfrm>
            <a:off x="8848437" y="2752093"/>
            <a:ext cx="471502" cy="23124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CuadroTexto 9">
            <a:extLst>
              <a:ext uri="{FF2B5EF4-FFF2-40B4-BE49-F238E27FC236}">
                <a16:creationId xmlns:a16="http://schemas.microsoft.com/office/drawing/2014/main" id="{D5B73754-D556-6D34-C520-3D04B5CE8730}"/>
              </a:ext>
            </a:extLst>
          </p:cNvPr>
          <p:cNvSpPr txBox="1"/>
          <p:nvPr/>
        </p:nvSpPr>
        <p:spPr>
          <a:xfrm>
            <a:off x="324730" y="6294277"/>
            <a:ext cx="4400768" cy="276999"/>
          </a:xfrm>
          <a:prstGeom prst="rect">
            <a:avLst/>
          </a:prstGeom>
          <a:noFill/>
        </p:spPr>
        <p:txBody>
          <a:bodyPr wrap="square" rtlCol="0">
            <a:spAutoFit/>
          </a:bodyPr>
          <a:lstStyle/>
          <a:p>
            <a:r>
              <a:rPr lang="es-CL" sz="1200" dirty="0"/>
              <a:t>Dato Febrero 2026. Fuente: EIA (EEUU), STEO-March 2026</a:t>
            </a:r>
          </a:p>
        </p:txBody>
      </p:sp>
      <p:sp>
        <p:nvSpPr>
          <p:cNvPr id="11" name="CuadroTexto 10">
            <a:extLst>
              <a:ext uri="{FF2B5EF4-FFF2-40B4-BE49-F238E27FC236}">
                <a16:creationId xmlns:a16="http://schemas.microsoft.com/office/drawing/2014/main" id="{E9B412E0-7755-D96E-90A0-88C8960C41B2}"/>
              </a:ext>
            </a:extLst>
          </p:cNvPr>
          <p:cNvSpPr txBox="1"/>
          <p:nvPr/>
        </p:nvSpPr>
        <p:spPr>
          <a:xfrm>
            <a:off x="6286444" y="3700202"/>
            <a:ext cx="3600880" cy="276999"/>
          </a:xfrm>
          <a:prstGeom prst="rect">
            <a:avLst/>
          </a:prstGeom>
          <a:noFill/>
        </p:spPr>
        <p:txBody>
          <a:bodyPr wrap="square" rtlCol="0">
            <a:spAutoFit/>
          </a:bodyPr>
          <a:lstStyle/>
          <a:p>
            <a:r>
              <a:rPr lang="es-CL" sz="1200" dirty="0"/>
              <a:t>Dato Año 2024. Fuente: Energy Institute SRWE 2025</a:t>
            </a:r>
          </a:p>
        </p:txBody>
      </p:sp>
    </p:spTree>
    <p:extLst>
      <p:ext uri="{BB962C8B-B14F-4D97-AF65-F5344CB8AC3E}">
        <p14:creationId xmlns:p14="http://schemas.microsoft.com/office/powerpoint/2010/main" val="4287845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88B87-DCA7-0F08-F417-89136840DC9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91AF01B-01F5-8778-134D-585D4D0CBF69}"/>
              </a:ext>
            </a:extLst>
          </p:cNvPr>
          <p:cNvSpPr>
            <a:spLocks noGrp="1"/>
          </p:cNvSpPr>
          <p:nvPr>
            <p:ph type="title"/>
          </p:nvPr>
        </p:nvSpPr>
        <p:spPr>
          <a:xfrm>
            <a:off x="640079" y="325369"/>
            <a:ext cx="5936211" cy="1152449"/>
          </a:xfrm>
        </p:spPr>
        <p:txBody>
          <a:bodyPr vert="horz" lIns="91440" tIns="45720" rIns="91440" bIns="45720" rtlCol="0" anchor="b">
            <a:normAutofit/>
          </a:bodyPr>
          <a:lstStyle/>
          <a:p>
            <a:r>
              <a:rPr lang="es-CL" sz="3600" noProof="1"/>
              <a:t>RÉGIMEN TEOCRÁTICO EN IRÁN (1979 </a:t>
            </a:r>
            <a:r>
              <a:rPr lang="es-CL" sz="2800" noProof="1">
                <a:sym typeface="Wingdings" panose="05000000000000000000" pitchFamily="2" charset="2"/>
              </a:rPr>
              <a:t></a:t>
            </a:r>
            <a:r>
              <a:rPr lang="es-CL" sz="3600" noProof="1">
                <a:sym typeface="Wingdings" panose="05000000000000000000" pitchFamily="2" charset="2"/>
              </a:rPr>
              <a:t>)</a:t>
            </a:r>
            <a:endParaRPr lang="es-CL" sz="3600" noProof="1"/>
          </a:p>
        </p:txBody>
      </p:sp>
      <p:sp>
        <p:nvSpPr>
          <p:cNvPr id="3" name="Marcador de contenido 2">
            <a:extLst>
              <a:ext uri="{FF2B5EF4-FFF2-40B4-BE49-F238E27FC236}">
                <a16:creationId xmlns:a16="http://schemas.microsoft.com/office/drawing/2014/main" id="{642B2716-91C5-BF14-1C21-691F728B7D3B}"/>
              </a:ext>
            </a:extLst>
          </p:cNvPr>
          <p:cNvSpPr>
            <a:spLocks noGrp="1"/>
          </p:cNvSpPr>
          <p:nvPr>
            <p:ph sz="half" idx="1"/>
          </p:nvPr>
        </p:nvSpPr>
        <p:spPr>
          <a:xfrm>
            <a:off x="542036" y="2854427"/>
            <a:ext cx="6274400" cy="3320668"/>
          </a:xfrm>
        </p:spPr>
        <p:txBody>
          <a:bodyPr vert="horz" lIns="91440" tIns="45720" rIns="91440" bIns="45720" rtlCol="0">
            <a:normAutofit fontScale="92500"/>
          </a:bodyPr>
          <a:lstStyle/>
          <a:p>
            <a:pPr algn="just"/>
            <a:r>
              <a:rPr lang="es-CL" sz="1800" noProof="1"/>
              <a:t>Una república </a:t>
            </a:r>
            <a:r>
              <a:rPr lang="es-CL" sz="1800" u="sng" noProof="1"/>
              <a:t>islámica</a:t>
            </a:r>
            <a:r>
              <a:rPr lang="es-CL" sz="1800" noProof="1"/>
              <a:t>, subordinada al poder de los clérigos musulmanes chiítas. Un Líder Supremo, un Ayatola, con autoridad total política y religiosa.</a:t>
            </a:r>
          </a:p>
          <a:p>
            <a:pPr algn="just"/>
            <a:r>
              <a:rPr lang="es-CL" sz="1800" noProof="1"/>
              <a:t>Todas las instituciones republicanas están subordinadas a vetos de distintos consejos que obedecen al Líder Supremo. </a:t>
            </a:r>
          </a:p>
          <a:p>
            <a:pPr algn="just"/>
            <a:r>
              <a:rPr lang="es-CL" sz="1800" noProof="1"/>
              <a:t>Hay fuerzas armadas regulares, pero el mayor poder militar lo detenta el Cuerpo de Guardias Revolucionarios Islámicos (CGRI), totalmente leales al Líder Supremo.</a:t>
            </a:r>
          </a:p>
          <a:p>
            <a:pPr algn="just"/>
            <a:r>
              <a:rPr lang="es-CL" sz="1800" noProof="1"/>
              <a:t>También hay milicias armadas de voluntarios, los Basijs, que son las encargadas del control social y que son importantes en  reprimir las manifestaciones contrarias al régimen.</a:t>
            </a:r>
          </a:p>
          <a:p>
            <a:endParaRPr lang="es-CL" sz="1800" noProof="1"/>
          </a:p>
        </p:txBody>
      </p:sp>
      <p:sp>
        <p:nvSpPr>
          <p:cNvPr id="14" name="CuadroTexto 13">
            <a:extLst>
              <a:ext uri="{FF2B5EF4-FFF2-40B4-BE49-F238E27FC236}">
                <a16:creationId xmlns:a16="http://schemas.microsoft.com/office/drawing/2014/main" id="{3D782A34-51A9-5AED-1A6F-41BE923AB899}"/>
              </a:ext>
            </a:extLst>
          </p:cNvPr>
          <p:cNvSpPr txBox="1"/>
          <p:nvPr/>
        </p:nvSpPr>
        <p:spPr>
          <a:xfrm>
            <a:off x="787862" y="1555965"/>
            <a:ext cx="6093229" cy="1200329"/>
          </a:xfrm>
          <a:prstGeom prst="rect">
            <a:avLst/>
          </a:prstGeom>
          <a:noFill/>
        </p:spPr>
        <p:txBody>
          <a:bodyPr wrap="square" rtlCol="0">
            <a:spAutoFit/>
          </a:bodyPr>
          <a:lstStyle/>
          <a:p>
            <a:r>
              <a:rPr lang="es-CL" noProof="1"/>
              <a:t>Se hace del poder tras derrocar la monarquía Pahlavi, aliada de EEUU, mediante una revolución popular liderada por los clérigos musulmanes chiítas (mulás). Se funda la República Islámica de Irán.</a:t>
            </a:r>
          </a:p>
        </p:txBody>
      </p:sp>
      <p:sp>
        <p:nvSpPr>
          <p:cNvPr id="16" name="CuadroTexto 15">
            <a:extLst>
              <a:ext uri="{FF2B5EF4-FFF2-40B4-BE49-F238E27FC236}">
                <a16:creationId xmlns:a16="http://schemas.microsoft.com/office/drawing/2014/main" id="{01C32B44-45DC-BB7A-E0D3-D8651D886EB5}"/>
              </a:ext>
            </a:extLst>
          </p:cNvPr>
          <p:cNvSpPr txBox="1"/>
          <p:nvPr/>
        </p:nvSpPr>
        <p:spPr>
          <a:xfrm>
            <a:off x="7269019" y="4018379"/>
            <a:ext cx="3990108" cy="2212913"/>
          </a:xfrm>
          <a:prstGeom prst="rect">
            <a:avLst/>
          </a:prstGeom>
          <a:noFill/>
        </p:spPr>
        <p:txBody>
          <a:bodyPr wrap="square" rtlCol="0">
            <a:spAutoFit/>
          </a:bodyPr>
          <a:lstStyle/>
          <a:p>
            <a:pPr algn="just">
              <a:lnSpc>
                <a:spcPct val="90000"/>
              </a:lnSpc>
              <a:spcBef>
                <a:spcPts val="1000"/>
              </a:spcBef>
            </a:pPr>
            <a:r>
              <a:rPr lang="es-CL" sz="1700" dirty="0"/>
              <a:t>El régimen ha reprimido con brutalidad y mediano éxito la tendencia a la secularización de la sociedad: muy impopular entre los jóvenes, fuente de masivas manifestaciones de protesta callejera. También hay protestas por abusos de la policía y falta de oportunidades por el estancamiento económico.</a:t>
            </a:r>
          </a:p>
        </p:txBody>
      </p:sp>
      <p:pic>
        <p:nvPicPr>
          <p:cNvPr id="7" name="Marcador de contenido 6">
            <a:extLst>
              <a:ext uri="{FF2B5EF4-FFF2-40B4-BE49-F238E27FC236}">
                <a16:creationId xmlns:a16="http://schemas.microsoft.com/office/drawing/2014/main" id="{3A0C0FE1-EB06-E6C0-B6E7-6AAAA5E3FFE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58472" y="540588"/>
            <a:ext cx="3804828" cy="3231084"/>
          </a:xfrm>
          <a:prstGeom prst="rect">
            <a:avLst/>
          </a:prstGeom>
        </p:spPr>
      </p:pic>
    </p:spTree>
    <p:extLst>
      <p:ext uri="{BB962C8B-B14F-4D97-AF65-F5344CB8AC3E}">
        <p14:creationId xmlns:p14="http://schemas.microsoft.com/office/powerpoint/2010/main" val="474162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8309A-2E68-5A73-9E0D-71277479C8D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D56304A-6604-17A7-7DEB-D702C186BCD6}"/>
              </a:ext>
            </a:extLst>
          </p:cNvPr>
          <p:cNvSpPr>
            <a:spLocks noGrp="1"/>
          </p:cNvSpPr>
          <p:nvPr>
            <p:ph type="title"/>
          </p:nvPr>
        </p:nvSpPr>
        <p:spPr>
          <a:xfrm>
            <a:off x="640080" y="325370"/>
            <a:ext cx="5577840" cy="1232340"/>
          </a:xfrm>
        </p:spPr>
        <p:txBody>
          <a:bodyPr vert="horz" lIns="91440" tIns="45720" rIns="91440" bIns="45720" rtlCol="0" anchor="b">
            <a:normAutofit fontScale="90000"/>
          </a:bodyPr>
          <a:lstStyle/>
          <a:p>
            <a:r>
              <a:rPr lang="es-CL" sz="4200" noProof="1"/>
              <a:t>UNA POTENCIA QUE BUSCA SER HEGEMÓNICA</a:t>
            </a:r>
          </a:p>
        </p:txBody>
      </p:sp>
      <p:sp>
        <p:nvSpPr>
          <p:cNvPr id="3" name="Marcador de contenido 2">
            <a:extLst>
              <a:ext uri="{FF2B5EF4-FFF2-40B4-BE49-F238E27FC236}">
                <a16:creationId xmlns:a16="http://schemas.microsoft.com/office/drawing/2014/main" id="{3AA9AD88-28A1-0DB8-0459-5097FA00AD9E}"/>
              </a:ext>
            </a:extLst>
          </p:cNvPr>
          <p:cNvSpPr>
            <a:spLocks noGrp="1"/>
          </p:cNvSpPr>
          <p:nvPr>
            <p:ph sz="half" idx="1"/>
          </p:nvPr>
        </p:nvSpPr>
        <p:spPr>
          <a:xfrm>
            <a:off x="432181" y="2947065"/>
            <a:ext cx="6105429" cy="3320668"/>
          </a:xfrm>
        </p:spPr>
        <p:txBody>
          <a:bodyPr vert="horz" lIns="91440" tIns="45720" rIns="91440" bIns="45720" rtlCol="0">
            <a:normAutofit/>
          </a:bodyPr>
          <a:lstStyle/>
          <a:p>
            <a:pPr algn="just"/>
            <a:r>
              <a:rPr lang="es-CL" sz="1800" noProof="1"/>
              <a:t>Desde sus inicios el regimen se revela como antagónico a las sociedades seculares de Occidente y del Asia, especialmente los EEUU (“Gran Satanás) y mortalmente hostil a Israel (“pequeño Satanás” o “la Entidad Sionista”). La destrucción de Israel como objetivo declarado del régimen.</a:t>
            </a:r>
          </a:p>
          <a:p>
            <a:pPr algn="just"/>
            <a:r>
              <a:rPr lang="es-CL" sz="1800" noProof="1"/>
              <a:t>En rivalidad con Irak, primero, y luego con Arabia Saudita por la hegemonía en el Golfo Pérsico. </a:t>
            </a:r>
          </a:p>
          <a:p>
            <a:pPr algn="just"/>
            <a:r>
              <a:rPr lang="es-CL" sz="1800" noProof="1"/>
              <a:t>Junto con desarrollar un gran poder militar ejerce poder sobre sus vecinos árabes por el ascendiente religioso del  Ayatola Líder de Irán sobre las minorías chiitas en esos países, especialmente en Irak y Arabia Saudita.</a:t>
            </a:r>
          </a:p>
          <a:p>
            <a:pPr algn="just"/>
            <a:endParaRPr lang="es-CL" sz="1800" noProof="1"/>
          </a:p>
        </p:txBody>
      </p:sp>
      <p:sp>
        <p:nvSpPr>
          <p:cNvPr id="14" name="CuadroTexto 13">
            <a:extLst>
              <a:ext uri="{FF2B5EF4-FFF2-40B4-BE49-F238E27FC236}">
                <a16:creationId xmlns:a16="http://schemas.microsoft.com/office/drawing/2014/main" id="{B677EA26-4316-A884-9F6F-826FB1B3540C}"/>
              </a:ext>
            </a:extLst>
          </p:cNvPr>
          <p:cNvSpPr txBox="1"/>
          <p:nvPr/>
        </p:nvSpPr>
        <p:spPr>
          <a:xfrm>
            <a:off x="712716" y="1557710"/>
            <a:ext cx="5773928" cy="923330"/>
          </a:xfrm>
          <a:prstGeom prst="rect">
            <a:avLst/>
          </a:prstGeom>
          <a:noFill/>
        </p:spPr>
        <p:txBody>
          <a:bodyPr wrap="square" rtlCol="0">
            <a:spAutoFit/>
          </a:bodyPr>
          <a:lstStyle/>
          <a:p>
            <a:pPr algn="just"/>
            <a:r>
              <a:rPr lang="es-CL" noProof="1"/>
              <a:t>Irán ha desarrollado una industria armamentística propia, con un gran programa de misiles y drones. Y con un programa militar nuclear clandestino.</a:t>
            </a:r>
          </a:p>
        </p:txBody>
      </p:sp>
      <p:sp>
        <p:nvSpPr>
          <p:cNvPr id="4" name="CuadroTexto 3">
            <a:extLst>
              <a:ext uri="{FF2B5EF4-FFF2-40B4-BE49-F238E27FC236}">
                <a16:creationId xmlns:a16="http://schemas.microsoft.com/office/drawing/2014/main" id="{6A49C4E2-6DC7-DDA5-A894-26CD4B2DE94C}"/>
              </a:ext>
            </a:extLst>
          </p:cNvPr>
          <p:cNvSpPr txBox="1"/>
          <p:nvPr/>
        </p:nvSpPr>
        <p:spPr>
          <a:xfrm>
            <a:off x="6969790" y="3637674"/>
            <a:ext cx="4353991" cy="923330"/>
          </a:xfrm>
          <a:prstGeom prst="rect">
            <a:avLst/>
          </a:prstGeom>
          <a:noFill/>
        </p:spPr>
        <p:txBody>
          <a:bodyPr wrap="square" rtlCol="0">
            <a:spAutoFit/>
          </a:bodyPr>
          <a:lstStyle/>
          <a:p>
            <a:pPr algn="just"/>
            <a:r>
              <a:rPr lang="es-CL" dirty="0"/>
              <a:t>También controla y arma milicias afines en el Líbano (Hezbolá), Irak, Gaza (Hamas) y Yemen (</a:t>
            </a:r>
            <a:r>
              <a:rPr lang="es-CL" dirty="0" err="1"/>
              <a:t>Houtis</a:t>
            </a:r>
            <a:r>
              <a:rPr lang="es-CL" dirty="0"/>
              <a:t>).</a:t>
            </a:r>
          </a:p>
        </p:txBody>
      </p:sp>
      <p:sp>
        <p:nvSpPr>
          <p:cNvPr id="5" name="CuadroTexto 4">
            <a:extLst>
              <a:ext uri="{FF2B5EF4-FFF2-40B4-BE49-F238E27FC236}">
                <a16:creationId xmlns:a16="http://schemas.microsoft.com/office/drawing/2014/main" id="{3E109A3C-8EF0-8DDA-0174-3EBCCFD4361D}"/>
              </a:ext>
            </a:extLst>
          </p:cNvPr>
          <p:cNvSpPr txBox="1"/>
          <p:nvPr/>
        </p:nvSpPr>
        <p:spPr>
          <a:xfrm>
            <a:off x="6969790" y="4836643"/>
            <a:ext cx="4584901" cy="1754326"/>
          </a:xfrm>
          <a:prstGeom prst="rect">
            <a:avLst/>
          </a:prstGeom>
          <a:noFill/>
        </p:spPr>
        <p:txBody>
          <a:bodyPr wrap="square" rtlCol="0">
            <a:spAutoFit/>
          </a:bodyPr>
          <a:lstStyle/>
          <a:p>
            <a:pPr algn="just"/>
            <a:r>
              <a:rPr lang="es-CL" dirty="0"/>
              <a:t>Pero el enorme gasto militar y las sanciones económicas por su programas nuclear clandestino y de desarrollo de misiles balísticos han derivado en un estancamiento, inflación y falta de oportunidades para los jóvenes.</a:t>
            </a:r>
          </a:p>
        </p:txBody>
      </p:sp>
      <p:pic>
        <p:nvPicPr>
          <p:cNvPr id="9" name="Marcador de contenido 8">
            <a:extLst>
              <a:ext uri="{FF2B5EF4-FFF2-40B4-BE49-F238E27FC236}">
                <a16:creationId xmlns:a16="http://schemas.microsoft.com/office/drawing/2014/main" id="{0951A0A0-1274-CAF4-5654-8D3A8F20E09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15703" y="398522"/>
            <a:ext cx="4208078" cy="3104319"/>
          </a:xfrm>
          <a:prstGeom prst="rect">
            <a:avLst/>
          </a:prstGeom>
        </p:spPr>
      </p:pic>
    </p:spTree>
    <p:extLst>
      <p:ext uri="{BB962C8B-B14F-4D97-AF65-F5344CB8AC3E}">
        <p14:creationId xmlns:p14="http://schemas.microsoft.com/office/powerpoint/2010/main" val="3251077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D845B-4228-B35F-1EF9-E1A75C64A0E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05CD802-DF16-F52C-3741-B4E2B568A15B}"/>
              </a:ext>
            </a:extLst>
          </p:cNvPr>
          <p:cNvSpPr>
            <a:spLocks noGrp="1"/>
          </p:cNvSpPr>
          <p:nvPr>
            <p:ph type="title"/>
          </p:nvPr>
        </p:nvSpPr>
        <p:spPr>
          <a:xfrm>
            <a:off x="640079" y="325369"/>
            <a:ext cx="5936211" cy="572649"/>
          </a:xfrm>
        </p:spPr>
        <p:txBody>
          <a:bodyPr vert="horz" lIns="91440" tIns="45720" rIns="91440" bIns="45720" rtlCol="0" anchor="b">
            <a:normAutofit fontScale="90000"/>
          </a:bodyPr>
          <a:lstStyle/>
          <a:p>
            <a:r>
              <a:rPr lang="es-CL" sz="3600" noProof="1"/>
              <a:t>LA GUERRA: ¿PORQUÉ AHORA?</a:t>
            </a:r>
          </a:p>
        </p:txBody>
      </p:sp>
      <p:sp>
        <p:nvSpPr>
          <p:cNvPr id="14" name="CuadroTexto 13">
            <a:extLst>
              <a:ext uri="{FF2B5EF4-FFF2-40B4-BE49-F238E27FC236}">
                <a16:creationId xmlns:a16="http://schemas.microsoft.com/office/drawing/2014/main" id="{D9B293D0-2637-83D2-6CB8-FDE32A86A123}"/>
              </a:ext>
            </a:extLst>
          </p:cNvPr>
          <p:cNvSpPr txBox="1"/>
          <p:nvPr/>
        </p:nvSpPr>
        <p:spPr>
          <a:xfrm>
            <a:off x="597694" y="860560"/>
            <a:ext cx="7327106" cy="1754326"/>
          </a:xfrm>
          <a:prstGeom prst="rect">
            <a:avLst/>
          </a:prstGeom>
          <a:noFill/>
        </p:spPr>
        <p:txBody>
          <a:bodyPr wrap="square" rtlCol="0">
            <a:spAutoFit/>
          </a:bodyPr>
          <a:lstStyle/>
          <a:p>
            <a:r>
              <a:rPr lang="es-CL" noProof="1"/>
              <a:t>1-Debilidad militar de Irán</a:t>
            </a:r>
          </a:p>
          <a:p>
            <a:pPr marL="285750" indent="-285750">
              <a:buFont typeface="Arial" panose="020B0604020202020204" pitchFamily="34" charset="0"/>
              <a:buChar char="•"/>
            </a:pPr>
            <a:r>
              <a:rPr lang="es-CL" noProof="1"/>
              <a:t>Hezbolá y Hamas diezmados tras guerra de Gaza.</a:t>
            </a:r>
          </a:p>
          <a:p>
            <a:pPr marL="285750" indent="-285750">
              <a:buFont typeface="Arial" panose="020B0604020202020204" pitchFamily="34" charset="0"/>
              <a:buChar char="•"/>
            </a:pPr>
            <a:r>
              <a:rPr lang="es-CL" noProof="1"/>
              <a:t>Caída de dictadura de Bashir Al  Assad en Siria (aliado.)</a:t>
            </a:r>
          </a:p>
          <a:p>
            <a:pPr marL="285750" indent="-285750">
              <a:buFont typeface="Arial" panose="020B0604020202020204" pitchFamily="34" charset="0"/>
              <a:buChar char="•"/>
            </a:pPr>
            <a:r>
              <a:rPr lang="es-CL" noProof="1"/>
              <a:t>Ataques contra instalaciones nucleares en junio 2025 por parte de EEUU e Israel, destrucción de defensas antiaéreas.</a:t>
            </a:r>
          </a:p>
          <a:p>
            <a:endParaRPr lang="es-CL" noProof="1"/>
          </a:p>
        </p:txBody>
      </p:sp>
      <p:sp>
        <p:nvSpPr>
          <p:cNvPr id="10" name="CuadroTexto 9">
            <a:extLst>
              <a:ext uri="{FF2B5EF4-FFF2-40B4-BE49-F238E27FC236}">
                <a16:creationId xmlns:a16="http://schemas.microsoft.com/office/drawing/2014/main" id="{378D8E36-ECD2-3B60-9FF8-BA494E1C0C72}"/>
              </a:ext>
            </a:extLst>
          </p:cNvPr>
          <p:cNvSpPr txBox="1"/>
          <p:nvPr/>
        </p:nvSpPr>
        <p:spPr>
          <a:xfrm>
            <a:off x="597694" y="2255492"/>
            <a:ext cx="7284721" cy="923330"/>
          </a:xfrm>
          <a:prstGeom prst="rect">
            <a:avLst/>
          </a:prstGeom>
          <a:noFill/>
        </p:spPr>
        <p:txBody>
          <a:bodyPr wrap="square" rtlCol="0">
            <a:spAutoFit/>
          </a:bodyPr>
          <a:lstStyle/>
          <a:p>
            <a:r>
              <a:rPr lang="es-CL" dirty="0"/>
              <a:t>2-Creciente descontento interno en Irán, masivas protestas en diciembre y enero reprimidas brutalmente.</a:t>
            </a:r>
          </a:p>
          <a:p>
            <a:r>
              <a:rPr lang="es-MX" dirty="0"/>
              <a:t>3-Gran exceso de oferta de petróleo proyectado para 2026 (AIE).</a:t>
            </a:r>
            <a:endParaRPr lang="es-CL" dirty="0"/>
          </a:p>
        </p:txBody>
      </p:sp>
      <p:sp>
        <p:nvSpPr>
          <p:cNvPr id="16" name="CuadroTexto 15">
            <a:extLst>
              <a:ext uri="{FF2B5EF4-FFF2-40B4-BE49-F238E27FC236}">
                <a16:creationId xmlns:a16="http://schemas.microsoft.com/office/drawing/2014/main" id="{BFDDC9A3-4835-5B8B-8CD8-AE27FA88A029}"/>
              </a:ext>
            </a:extLst>
          </p:cNvPr>
          <p:cNvSpPr txBox="1"/>
          <p:nvPr/>
        </p:nvSpPr>
        <p:spPr>
          <a:xfrm>
            <a:off x="597694" y="3524385"/>
            <a:ext cx="5830815" cy="2862322"/>
          </a:xfrm>
          <a:prstGeom prst="rect">
            <a:avLst/>
          </a:prstGeom>
          <a:noFill/>
          <a:ln>
            <a:solidFill>
              <a:srgbClr val="FF0000"/>
            </a:solidFill>
          </a:ln>
        </p:spPr>
        <p:txBody>
          <a:bodyPr wrap="square" rtlCol="0">
            <a:spAutoFit/>
          </a:bodyPr>
          <a:lstStyle/>
          <a:p>
            <a:r>
              <a:rPr lang="es-CL" noProof="1"/>
              <a:t>Objetivos EEUU-Israel</a:t>
            </a:r>
          </a:p>
          <a:p>
            <a:pPr marL="285750" indent="-285750">
              <a:buFont typeface="Arial" panose="020B0604020202020204" pitchFamily="34" charset="0"/>
              <a:buChar char="•"/>
            </a:pPr>
            <a:r>
              <a:rPr lang="es-CL" noProof="1"/>
              <a:t>Descabezar el régimen, sucesores más pragmáticos.</a:t>
            </a:r>
          </a:p>
          <a:p>
            <a:pPr marL="285750" indent="-285750">
              <a:buFont typeface="Arial" panose="020B0604020202020204" pitchFamily="34" charset="0"/>
              <a:buChar char="•"/>
            </a:pPr>
            <a:r>
              <a:rPr lang="es-CL" noProof="1"/>
              <a:t>Terminar con restos del programa nuclear y destruir el arsenal de misiles de Irán.</a:t>
            </a:r>
          </a:p>
          <a:p>
            <a:pPr marL="285750" indent="-285750">
              <a:buFont typeface="Arial" panose="020B0604020202020204" pitchFamily="34" charset="0"/>
              <a:buChar char="•"/>
            </a:pPr>
            <a:r>
              <a:rPr lang="es-CL" noProof="1"/>
              <a:t>Cambio de régimen: deseable, pero poco probable.</a:t>
            </a:r>
          </a:p>
          <a:p>
            <a:endParaRPr lang="es-CL" noProof="1"/>
          </a:p>
          <a:p>
            <a:r>
              <a:rPr lang="es-CL" noProof="1"/>
              <a:t>Riesgos (posibles represalias de Irán)</a:t>
            </a:r>
          </a:p>
          <a:p>
            <a:pPr marL="285750" indent="-285750">
              <a:buFont typeface="Arial" panose="020B0604020202020204" pitchFamily="34" charset="0"/>
              <a:buChar char="•"/>
            </a:pPr>
            <a:r>
              <a:rPr lang="es-CL" noProof="1"/>
              <a:t>“Cierre” del Estrecho de Ormuz. </a:t>
            </a:r>
          </a:p>
          <a:p>
            <a:pPr marL="285750" indent="-285750">
              <a:buFont typeface="Arial" panose="020B0604020202020204" pitchFamily="34" charset="0"/>
              <a:buChar char="•"/>
            </a:pPr>
            <a:r>
              <a:rPr lang="es-CL" noProof="1"/>
              <a:t>Ataques de represalia a las instalaciones petroleras de los productores árabes vecinos.</a:t>
            </a:r>
          </a:p>
        </p:txBody>
      </p:sp>
      <p:pic>
        <p:nvPicPr>
          <p:cNvPr id="4" name="Imagen 3">
            <a:extLst>
              <a:ext uri="{FF2B5EF4-FFF2-40B4-BE49-F238E27FC236}">
                <a16:creationId xmlns:a16="http://schemas.microsoft.com/office/drawing/2014/main" id="{8BF0A600-3B46-45B1-D724-11F39ED614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5506" y="3746260"/>
            <a:ext cx="4917468" cy="2777590"/>
          </a:xfrm>
          <a:prstGeom prst="rect">
            <a:avLst/>
          </a:prstGeom>
        </p:spPr>
      </p:pic>
      <p:pic>
        <p:nvPicPr>
          <p:cNvPr id="6" name="Imagen 5">
            <a:extLst>
              <a:ext uri="{FF2B5EF4-FFF2-40B4-BE49-F238E27FC236}">
                <a16:creationId xmlns:a16="http://schemas.microsoft.com/office/drawing/2014/main" id="{31789345-47CD-193B-C421-56F7F6AA87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00" y="717660"/>
            <a:ext cx="3778707" cy="2712918"/>
          </a:xfrm>
          <a:prstGeom prst="rect">
            <a:avLst/>
          </a:prstGeom>
        </p:spPr>
      </p:pic>
    </p:spTree>
    <p:extLst>
      <p:ext uri="{BB962C8B-B14F-4D97-AF65-F5344CB8AC3E}">
        <p14:creationId xmlns:p14="http://schemas.microsoft.com/office/powerpoint/2010/main" val="1226875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093C3-4870-0ED6-20D3-469AE07E1FD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BFE0D9D-2AEB-7486-E522-F5C2169F39AE}"/>
              </a:ext>
            </a:extLst>
          </p:cNvPr>
          <p:cNvSpPr>
            <a:spLocks noGrp="1"/>
          </p:cNvSpPr>
          <p:nvPr>
            <p:ph type="title"/>
          </p:nvPr>
        </p:nvSpPr>
        <p:spPr>
          <a:xfrm>
            <a:off x="640079" y="325369"/>
            <a:ext cx="5936211" cy="572649"/>
          </a:xfrm>
        </p:spPr>
        <p:txBody>
          <a:bodyPr vert="horz" lIns="91440" tIns="45720" rIns="91440" bIns="45720" rtlCol="0" anchor="b">
            <a:normAutofit fontScale="90000"/>
          </a:bodyPr>
          <a:lstStyle/>
          <a:p>
            <a:r>
              <a:rPr lang="es-CL" sz="3600" noProof="1"/>
              <a:t>LA GUERRA HASTA AHORA</a:t>
            </a:r>
          </a:p>
        </p:txBody>
      </p:sp>
      <p:sp>
        <p:nvSpPr>
          <p:cNvPr id="10" name="CuadroTexto 9">
            <a:extLst>
              <a:ext uri="{FF2B5EF4-FFF2-40B4-BE49-F238E27FC236}">
                <a16:creationId xmlns:a16="http://schemas.microsoft.com/office/drawing/2014/main" id="{B7670D7C-17F0-02FB-09B6-27FE5393590C}"/>
              </a:ext>
            </a:extLst>
          </p:cNvPr>
          <p:cNvSpPr txBox="1"/>
          <p:nvPr/>
        </p:nvSpPr>
        <p:spPr>
          <a:xfrm>
            <a:off x="478062" y="993217"/>
            <a:ext cx="6320565" cy="5586145"/>
          </a:xfrm>
          <a:prstGeom prst="rect">
            <a:avLst/>
          </a:prstGeom>
          <a:noFill/>
        </p:spPr>
        <p:txBody>
          <a:bodyPr wrap="square" rtlCol="0">
            <a:spAutoFit/>
          </a:bodyPr>
          <a:lstStyle/>
          <a:p>
            <a:pPr marL="285750" indent="-285750" algn="just">
              <a:buFont typeface="Arial" panose="020B0604020202020204" pitchFamily="34" charset="0"/>
              <a:buChar char="•"/>
            </a:pPr>
            <a:r>
              <a:rPr lang="es-CL" sz="1700" dirty="0"/>
              <a:t>Muerte de Ayatola Alí </a:t>
            </a:r>
            <a:r>
              <a:rPr lang="es-CL" sz="1700" dirty="0" err="1"/>
              <a:t>Jamenei</a:t>
            </a:r>
            <a:r>
              <a:rPr lang="es-CL" sz="1700" dirty="0"/>
              <a:t> y una serie de altos mandos e importantes asesores. Asume </a:t>
            </a:r>
            <a:r>
              <a:rPr lang="es-CL" sz="1700" dirty="0" err="1"/>
              <a:t>Mojtaba</a:t>
            </a:r>
            <a:r>
              <a:rPr lang="es-CL" sz="1700" dirty="0"/>
              <a:t> </a:t>
            </a:r>
            <a:r>
              <a:rPr lang="es-CL" sz="1700" dirty="0" err="1"/>
              <a:t>Jamenei</a:t>
            </a:r>
            <a:r>
              <a:rPr lang="es-CL" sz="1700" dirty="0"/>
              <a:t> como nuevo Líder Supremo, y se reemplaza a los demás. Nuevas autoridades son de línea más dura que los asesinados.</a:t>
            </a:r>
          </a:p>
          <a:p>
            <a:pPr marL="285750" indent="-285750" algn="just">
              <a:buFont typeface="Arial" panose="020B0604020202020204" pitchFamily="34" charset="0"/>
              <a:buChar char="•"/>
            </a:pPr>
            <a:r>
              <a:rPr lang="es-CL" sz="1700" dirty="0"/>
              <a:t>Dominio aliado de los cielos, bombardeos diarios. Represalias de Irán sobre Israel, instalaciones militares de EEUU en la región mediante misiles y drones, interceptados en gran parte pero no totalmente.</a:t>
            </a:r>
          </a:p>
          <a:p>
            <a:pPr marL="285750" indent="-285750" algn="just">
              <a:buFont typeface="Arial" panose="020B0604020202020204" pitchFamily="34" charset="0"/>
              <a:buChar char="•"/>
            </a:pPr>
            <a:r>
              <a:rPr lang="es-CL" sz="1700" dirty="0"/>
              <a:t>Cese casi total de tránsito por el Estrecho de Ormuz.</a:t>
            </a:r>
          </a:p>
          <a:p>
            <a:pPr marL="285750" indent="-285750" algn="just">
              <a:buFont typeface="Arial" panose="020B0604020202020204" pitchFamily="34" charset="0"/>
              <a:buChar char="•"/>
            </a:pPr>
            <a:r>
              <a:rPr lang="es-CL" sz="1700" dirty="0"/>
              <a:t>Precio Brent alcanza los 100 US$/bbl y el precio del gas alcanza el rango 16-18 US$ por millón BTU en Europa y el Lejano Oriente.</a:t>
            </a:r>
          </a:p>
          <a:p>
            <a:pPr marL="285750" indent="-285750" algn="just">
              <a:buFont typeface="Arial" panose="020B0604020202020204" pitchFamily="34" charset="0"/>
              <a:buChar char="•"/>
            </a:pPr>
            <a:r>
              <a:rPr lang="es-CL" sz="1700" dirty="0"/>
              <a:t>Semana 13-19 marzo: guerra se intensifica por ataques a instalaciones petroleras y gasíferas de países árabes.</a:t>
            </a:r>
          </a:p>
          <a:p>
            <a:pPr marL="285750" indent="-285750" algn="just">
              <a:buFont typeface="Arial" panose="020B0604020202020204" pitchFamily="34" charset="0"/>
              <a:buChar char="•"/>
            </a:pPr>
            <a:r>
              <a:rPr lang="es-CL" sz="1700" dirty="0"/>
              <a:t>Países árabes empiezan a reducir producción por falta de almacenamiento.</a:t>
            </a:r>
          </a:p>
          <a:p>
            <a:pPr marL="285750" indent="-285750" algn="just">
              <a:buFont typeface="Arial" panose="020B0604020202020204" pitchFamily="34" charset="0"/>
              <a:buChar char="•"/>
            </a:pPr>
            <a:r>
              <a:rPr lang="es-CL" sz="1700" dirty="0"/>
              <a:t>Precio Brent alcanza los 112 US$/bbl y precio del gas alcanza los 20-22 US$ por millón BTU en el Lejano Oriente.</a:t>
            </a:r>
          </a:p>
          <a:p>
            <a:pPr marL="285750" indent="-285750" algn="just">
              <a:buFont typeface="Arial" panose="020B0604020202020204" pitchFamily="34" charset="0"/>
              <a:buChar char="•"/>
            </a:pPr>
            <a:endParaRPr lang="es-CL" sz="1700" dirty="0"/>
          </a:p>
          <a:p>
            <a:pPr marL="285750" indent="-285750" algn="just">
              <a:buFont typeface="Arial" panose="020B0604020202020204" pitchFamily="34" charset="0"/>
              <a:buChar char="•"/>
            </a:pPr>
            <a:r>
              <a:rPr lang="es-CL" sz="1700" dirty="0"/>
              <a:t>EEUU busca iniciar conversaciones para terminar la guerra. Irán desafiante.</a:t>
            </a:r>
          </a:p>
        </p:txBody>
      </p:sp>
      <p:pic>
        <p:nvPicPr>
          <p:cNvPr id="6" name="Imagen 5">
            <a:extLst>
              <a:ext uri="{FF2B5EF4-FFF2-40B4-BE49-F238E27FC236}">
                <a16:creationId xmlns:a16="http://schemas.microsoft.com/office/drawing/2014/main" id="{CBF841EC-B99A-8661-31B6-8B2496F342F7}"/>
              </a:ext>
            </a:extLst>
          </p:cNvPr>
          <p:cNvPicPr>
            <a:picLocks noChangeAspect="1"/>
          </p:cNvPicPr>
          <p:nvPr/>
        </p:nvPicPr>
        <p:blipFill>
          <a:blip r:embed="rId3"/>
          <a:stretch>
            <a:fillRect/>
          </a:stretch>
        </p:blipFill>
        <p:spPr>
          <a:xfrm>
            <a:off x="7069718" y="441118"/>
            <a:ext cx="4829290" cy="2591702"/>
          </a:xfrm>
          <a:prstGeom prst="rect">
            <a:avLst/>
          </a:prstGeom>
        </p:spPr>
      </p:pic>
      <p:pic>
        <p:nvPicPr>
          <p:cNvPr id="8" name="Imagen 7">
            <a:extLst>
              <a:ext uri="{FF2B5EF4-FFF2-40B4-BE49-F238E27FC236}">
                <a16:creationId xmlns:a16="http://schemas.microsoft.com/office/drawing/2014/main" id="{97EB7C97-C6BD-2565-820D-B817FE5B4693}"/>
              </a:ext>
            </a:extLst>
          </p:cNvPr>
          <p:cNvPicPr>
            <a:picLocks noChangeAspect="1"/>
          </p:cNvPicPr>
          <p:nvPr/>
        </p:nvPicPr>
        <p:blipFill>
          <a:blip r:embed="rId4"/>
          <a:stretch>
            <a:fillRect/>
          </a:stretch>
        </p:blipFill>
        <p:spPr>
          <a:xfrm>
            <a:off x="7069718" y="3429000"/>
            <a:ext cx="4829290" cy="2908722"/>
          </a:xfrm>
          <a:prstGeom prst="rect">
            <a:avLst/>
          </a:prstGeom>
        </p:spPr>
      </p:pic>
    </p:spTree>
    <p:extLst>
      <p:ext uri="{BB962C8B-B14F-4D97-AF65-F5344CB8AC3E}">
        <p14:creationId xmlns:p14="http://schemas.microsoft.com/office/powerpoint/2010/main" val="307173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F9F432-57E0-2CC7-785C-57635814D0A0}"/>
              </a:ext>
            </a:extLst>
          </p:cNvPr>
          <p:cNvSpPr>
            <a:spLocks noGrp="1"/>
          </p:cNvSpPr>
          <p:nvPr>
            <p:ph type="title"/>
          </p:nvPr>
        </p:nvSpPr>
        <p:spPr>
          <a:xfrm>
            <a:off x="838200" y="365125"/>
            <a:ext cx="10515600" cy="743239"/>
          </a:xfrm>
        </p:spPr>
        <p:txBody>
          <a:bodyPr/>
          <a:lstStyle/>
          <a:p>
            <a:r>
              <a:rPr lang="es-CL" noProof="1"/>
              <a:t>¿CÓMO TERMINA?</a:t>
            </a:r>
          </a:p>
        </p:txBody>
      </p:sp>
      <p:sp>
        <p:nvSpPr>
          <p:cNvPr id="3" name="Marcador de contenido 2">
            <a:extLst>
              <a:ext uri="{FF2B5EF4-FFF2-40B4-BE49-F238E27FC236}">
                <a16:creationId xmlns:a16="http://schemas.microsoft.com/office/drawing/2014/main" id="{198E8DE6-C6A0-5F1E-E82D-BE84878632E9}"/>
              </a:ext>
            </a:extLst>
          </p:cNvPr>
          <p:cNvSpPr>
            <a:spLocks noGrp="1"/>
          </p:cNvSpPr>
          <p:nvPr>
            <p:ph sz="half" idx="1"/>
          </p:nvPr>
        </p:nvSpPr>
        <p:spPr>
          <a:xfrm>
            <a:off x="762000" y="2791256"/>
            <a:ext cx="4853710" cy="3701619"/>
          </a:xfrm>
        </p:spPr>
        <p:txBody>
          <a:bodyPr>
            <a:normAutofit lnSpcReduction="10000"/>
          </a:bodyPr>
          <a:lstStyle/>
          <a:p>
            <a:pPr marL="0" indent="0">
              <a:buNone/>
            </a:pPr>
            <a:r>
              <a:rPr lang="es-CL" sz="2400" noProof="1"/>
              <a:t>Plan EEUU</a:t>
            </a:r>
          </a:p>
          <a:p>
            <a:pPr marL="342900" indent="-342900">
              <a:buAutoNum type="arabicPeriod"/>
            </a:pPr>
            <a:r>
              <a:rPr lang="es-CL" sz="1800" noProof="1"/>
              <a:t>Entrega de stock de uranio altamente enriquecido (¿400 kg ?).</a:t>
            </a:r>
          </a:p>
          <a:p>
            <a:pPr marL="342900" indent="-342900">
              <a:buAutoNum type="arabicPeriod"/>
            </a:pPr>
            <a:r>
              <a:rPr lang="es-CL" sz="1800" noProof="1"/>
              <a:t>Cese de actividades futuras de enriquecimiento de uranio.</a:t>
            </a:r>
          </a:p>
          <a:p>
            <a:pPr marL="342900" indent="-342900">
              <a:buAutoNum type="arabicPeriod"/>
            </a:pPr>
            <a:r>
              <a:rPr lang="es-CL" sz="1800" noProof="1"/>
              <a:t>Limitaciones al programa de misiles balísticos de Irán.</a:t>
            </a:r>
          </a:p>
          <a:p>
            <a:pPr marL="342900" indent="-342900">
              <a:buAutoNum type="arabicPeriod"/>
            </a:pPr>
            <a:r>
              <a:rPr lang="es-CL" sz="1800" noProof="1"/>
              <a:t>Fin de financiamiento de aliados regionales (Hezbolá, Hamas, Houtis, etc.).</a:t>
            </a:r>
          </a:p>
          <a:p>
            <a:pPr marL="342900" indent="-342900">
              <a:buAutoNum type="arabicPeriod"/>
            </a:pPr>
            <a:r>
              <a:rPr lang="es-CL" sz="1800" noProof="1"/>
              <a:t>A cambio, EEUU levantaría todas las sanciones económicas que pesan sobre Irán.</a:t>
            </a:r>
          </a:p>
          <a:p>
            <a:pPr marL="342900" indent="-342900">
              <a:buAutoNum type="arabicPeriod"/>
            </a:pPr>
            <a:endParaRPr lang="es-CL" sz="1800" noProof="1"/>
          </a:p>
        </p:txBody>
      </p:sp>
      <p:sp>
        <p:nvSpPr>
          <p:cNvPr id="5" name="CuadroTexto 4">
            <a:extLst>
              <a:ext uri="{FF2B5EF4-FFF2-40B4-BE49-F238E27FC236}">
                <a16:creationId xmlns:a16="http://schemas.microsoft.com/office/drawing/2014/main" id="{8CA8930C-1809-1957-9FEC-901EF6101A35}"/>
              </a:ext>
            </a:extLst>
          </p:cNvPr>
          <p:cNvSpPr txBox="1"/>
          <p:nvPr/>
        </p:nvSpPr>
        <p:spPr>
          <a:xfrm>
            <a:off x="762000" y="1182254"/>
            <a:ext cx="10515600" cy="923330"/>
          </a:xfrm>
          <a:prstGeom prst="rect">
            <a:avLst/>
          </a:prstGeom>
          <a:noFill/>
        </p:spPr>
        <p:txBody>
          <a:bodyPr wrap="square" rtlCol="0">
            <a:spAutoFit/>
          </a:bodyPr>
          <a:lstStyle/>
          <a:p>
            <a:r>
              <a:rPr lang="es-CL" dirty="0"/>
              <a:t>Acuerdo de cese del fuego.  Repliegue de fuerza naval de EEUU. Reanudación del tránsito por el Estrecho de Ormuz. Reanudación de operación de plantas productoras de gas y petróleo detenidas. Brent baja rápido, alcanzando el nivel 85 US$/bbl al final del primer mes de postguerra. </a:t>
            </a:r>
          </a:p>
        </p:txBody>
      </p:sp>
      <p:sp>
        <p:nvSpPr>
          <p:cNvPr id="9" name="Marcador de contenido 2">
            <a:extLst>
              <a:ext uri="{FF2B5EF4-FFF2-40B4-BE49-F238E27FC236}">
                <a16:creationId xmlns:a16="http://schemas.microsoft.com/office/drawing/2014/main" id="{EDD22F71-EA1C-AD65-322A-93DA376254A0}"/>
              </a:ext>
            </a:extLst>
          </p:cNvPr>
          <p:cNvSpPr txBox="1">
            <a:spLocks/>
          </p:cNvSpPr>
          <p:nvPr/>
        </p:nvSpPr>
        <p:spPr>
          <a:xfrm>
            <a:off x="6096000" y="2791256"/>
            <a:ext cx="4853710" cy="370161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L" sz="2400" noProof="1"/>
              <a:t>Plan Irán</a:t>
            </a:r>
          </a:p>
          <a:p>
            <a:pPr marL="342900" indent="-342900">
              <a:buFont typeface="Arial" panose="020B0604020202020204" pitchFamily="34" charset="0"/>
              <a:buAutoNum type="arabicPeriod"/>
            </a:pPr>
            <a:r>
              <a:rPr lang="es-CL" sz="1800" noProof="1"/>
              <a:t>Cese de hostilidades “en todos los frentes”, incluyendo los ataques contra los grupos aliados regionales de Irán.</a:t>
            </a:r>
          </a:p>
          <a:p>
            <a:pPr marL="342900" indent="-342900">
              <a:buFont typeface="Arial" panose="020B0604020202020204" pitchFamily="34" charset="0"/>
              <a:buAutoNum type="arabicPeriod"/>
            </a:pPr>
            <a:r>
              <a:rPr lang="es-CL" sz="1800" noProof="1">
                <a:solidFill>
                  <a:srgbClr val="FF0000"/>
                </a:solidFill>
              </a:rPr>
              <a:t>Reconocimiento internacional y garantías a la soberanía de Irán en el Estrecho de Ormuz.</a:t>
            </a:r>
          </a:p>
          <a:p>
            <a:pPr marL="342900" indent="-342900">
              <a:buFont typeface="Arial" panose="020B0604020202020204" pitchFamily="34" charset="0"/>
              <a:buAutoNum type="arabicPeriod"/>
            </a:pPr>
            <a:r>
              <a:rPr lang="es-CL" sz="1800" noProof="1"/>
              <a:t>Mecanismos concretos para asegurar que no habrá otra guerra contra Irán.</a:t>
            </a:r>
          </a:p>
          <a:p>
            <a:pPr marL="342900" indent="-342900">
              <a:buFont typeface="Arial" panose="020B0604020202020204" pitchFamily="34" charset="0"/>
              <a:buAutoNum type="arabicPeriod"/>
            </a:pPr>
            <a:r>
              <a:rPr lang="es-CL" sz="1800" noProof="1"/>
              <a:t>Alto a la agresión y asesinatos (contra autoridades iraníes).</a:t>
            </a:r>
          </a:p>
          <a:p>
            <a:pPr marL="342900" indent="-342900">
              <a:buFont typeface="Arial" panose="020B0604020202020204" pitchFamily="34" charset="0"/>
              <a:buAutoNum type="arabicPeriod"/>
            </a:pPr>
            <a:r>
              <a:rPr lang="es-CL" sz="1800" noProof="1"/>
              <a:t>Pago de reparaciones por las destrucciones causadas por la guerra.</a:t>
            </a:r>
          </a:p>
          <a:p>
            <a:pPr marL="342900" indent="-342900">
              <a:buFont typeface="Arial" panose="020B0604020202020204" pitchFamily="34" charset="0"/>
              <a:buAutoNum type="arabicPeriod"/>
            </a:pPr>
            <a:endParaRPr lang="es-CL" sz="1800" noProof="1"/>
          </a:p>
        </p:txBody>
      </p:sp>
      <p:sp>
        <p:nvSpPr>
          <p:cNvPr id="10" name="CuadroTexto 9">
            <a:extLst>
              <a:ext uri="{FF2B5EF4-FFF2-40B4-BE49-F238E27FC236}">
                <a16:creationId xmlns:a16="http://schemas.microsoft.com/office/drawing/2014/main" id="{5BCF99B0-D4ED-062D-DBC5-48ECD8074DCB}"/>
              </a:ext>
            </a:extLst>
          </p:cNvPr>
          <p:cNvSpPr txBox="1"/>
          <p:nvPr/>
        </p:nvSpPr>
        <p:spPr>
          <a:xfrm>
            <a:off x="1116445" y="2217587"/>
            <a:ext cx="10310091" cy="461665"/>
          </a:xfrm>
          <a:prstGeom prst="rect">
            <a:avLst/>
          </a:prstGeom>
          <a:noFill/>
        </p:spPr>
        <p:txBody>
          <a:bodyPr wrap="square" rtlCol="0">
            <a:spAutoFit/>
          </a:bodyPr>
          <a:lstStyle/>
          <a:p>
            <a:r>
              <a:rPr lang="es-CL" sz="2400" dirty="0"/>
              <a:t>POSTURAS AL EMPEZAR LA NEGOCIACIÓN PARA UN ACUERDO DE PAZ</a:t>
            </a:r>
          </a:p>
        </p:txBody>
      </p:sp>
    </p:spTree>
    <p:extLst>
      <p:ext uri="{BB962C8B-B14F-4D97-AF65-F5344CB8AC3E}">
        <p14:creationId xmlns:p14="http://schemas.microsoft.com/office/powerpoint/2010/main" val="4114903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99B7A-83ED-473F-7D13-F44DDD161A5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DB104E9-A271-098F-7839-205AA8C0CB27}"/>
              </a:ext>
            </a:extLst>
          </p:cNvPr>
          <p:cNvSpPr>
            <a:spLocks noGrp="1"/>
          </p:cNvSpPr>
          <p:nvPr>
            <p:ph type="title"/>
          </p:nvPr>
        </p:nvSpPr>
        <p:spPr>
          <a:xfrm>
            <a:off x="838200" y="365125"/>
            <a:ext cx="10515600" cy="743239"/>
          </a:xfrm>
        </p:spPr>
        <p:txBody>
          <a:bodyPr/>
          <a:lstStyle/>
          <a:p>
            <a:r>
              <a:rPr lang="es-CL" noProof="1"/>
              <a:t>ESCENARIO MÁS PROBABLE</a:t>
            </a:r>
          </a:p>
        </p:txBody>
      </p:sp>
      <p:sp>
        <p:nvSpPr>
          <p:cNvPr id="3" name="Marcador de contenido 2">
            <a:extLst>
              <a:ext uri="{FF2B5EF4-FFF2-40B4-BE49-F238E27FC236}">
                <a16:creationId xmlns:a16="http://schemas.microsoft.com/office/drawing/2014/main" id="{D26ED6F9-9554-F93C-7DF8-FADCEC32A0B1}"/>
              </a:ext>
            </a:extLst>
          </p:cNvPr>
          <p:cNvSpPr>
            <a:spLocks noGrp="1"/>
          </p:cNvSpPr>
          <p:nvPr>
            <p:ph sz="half" idx="1"/>
          </p:nvPr>
        </p:nvSpPr>
        <p:spPr>
          <a:xfrm>
            <a:off x="838200" y="2105892"/>
            <a:ext cx="4962236" cy="4479636"/>
          </a:xfrm>
        </p:spPr>
        <p:txBody>
          <a:bodyPr>
            <a:normAutofit lnSpcReduction="10000"/>
          </a:bodyPr>
          <a:lstStyle/>
          <a:p>
            <a:pPr marL="0" indent="0">
              <a:buNone/>
            </a:pPr>
            <a:r>
              <a:rPr lang="es-CL" sz="2400" noProof="1"/>
              <a:t>Israel-EEUU</a:t>
            </a:r>
          </a:p>
          <a:p>
            <a:r>
              <a:rPr lang="es-CL" sz="1800" noProof="1"/>
              <a:t>Destrucción del programa nuclear de Irán, por un tiempo prolongado. Pero Irán mantiene stock de uranio altamente enriquecido.</a:t>
            </a:r>
          </a:p>
          <a:p>
            <a:r>
              <a:rPr lang="es-CL" sz="1800" noProof="1"/>
              <a:t>Gran desgaste del stock de misiles de Irán, costoso de reponer. </a:t>
            </a:r>
          </a:p>
          <a:p>
            <a:r>
              <a:rPr lang="es-CL" sz="1800" noProof="1"/>
              <a:t>Debilitamiento económico de Irán hará difícil pagar el rearme y seguir financiando a sus aliados regionales.</a:t>
            </a:r>
          </a:p>
          <a:p>
            <a:r>
              <a:rPr lang="es-CL" sz="1800" noProof="1"/>
              <a:t>Pero al final, nada de lo logrado es definitivo. Desgaste político de Trump y Netanyahu.</a:t>
            </a:r>
          </a:p>
          <a:p>
            <a:r>
              <a:rPr lang="es-CL" sz="1800" noProof="1"/>
              <a:t>Irán probó que es capaz de “cerrar” el Estrecho de Ormuz. </a:t>
            </a:r>
          </a:p>
          <a:p>
            <a:r>
              <a:rPr lang="es-CL" sz="1800" noProof="1"/>
              <a:t>Menor apoyo político para nuevos ataques a Irán en el futuro.</a:t>
            </a:r>
          </a:p>
          <a:p>
            <a:pPr marL="342900" indent="-342900">
              <a:buAutoNum type="arabicPeriod"/>
            </a:pPr>
            <a:endParaRPr lang="es-CL" sz="1800" noProof="1"/>
          </a:p>
        </p:txBody>
      </p:sp>
      <p:sp>
        <p:nvSpPr>
          <p:cNvPr id="5" name="CuadroTexto 4">
            <a:extLst>
              <a:ext uri="{FF2B5EF4-FFF2-40B4-BE49-F238E27FC236}">
                <a16:creationId xmlns:a16="http://schemas.microsoft.com/office/drawing/2014/main" id="{0ADB0C69-D359-FF3D-2199-AB53400DFCAE}"/>
              </a:ext>
            </a:extLst>
          </p:cNvPr>
          <p:cNvSpPr txBox="1"/>
          <p:nvPr/>
        </p:nvSpPr>
        <p:spPr>
          <a:xfrm>
            <a:off x="762000" y="1182254"/>
            <a:ext cx="10515600" cy="646331"/>
          </a:xfrm>
          <a:prstGeom prst="rect">
            <a:avLst/>
          </a:prstGeom>
          <a:noFill/>
        </p:spPr>
        <p:txBody>
          <a:bodyPr wrap="square" rtlCol="0">
            <a:spAutoFit/>
          </a:bodyPr>
          <a:lstStyle/>
          <a:p>
            <a:r>
              <a:rPr lang="es-CL" dirty="0"/>
              <a:t>No habrá un acuerdo de paz. Las posiciones son demasiado irreconciliables. EEUU e Irán proclamarán victoria y se volverá al status quo antes de la guerra, pero con algunas consecuencias futuras. </a:t>
            </a:r>
          </a:p>
        </p:txBody>
      </p:sp>
      <p:sp>
        <p:nvSpPr>
          <p:cNvPr id="9" name="Marcador de contenido 2">
            <a:extLst>
              <a:ext uri="{FF2B5EF4-FFF2-40B4-BE49-F238E27FC236}">
                <a16:creationId xmlns:a16="http://schemas.microsoft.com/office/drawing/2014/main" id="{0F5AE8D3-00B6-8992-9ADF-6F97327599D2}"/>
              </a:ext>
            </a:extLst>
          </p:cNvPr>
          <p:cNvSpPr txBox="1">
            <a:spLocks/>
          </p:cNvSpPr>
          <p:nvPr/>
        </p:nvSpPr>
        <p:spPr>
          <a:xfrm>
            <a:off x="6096000" y="2105891"/>
            <a:ext cx="5375564" cy="447963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L" sz="2400" noProof="1"/>
              <a:t>Irán</a:t>
            </a:r>
          </a:p>
          <a:p>
            <a:r>
              <a:rPr lang="es-CL" sz="1800" noProof="1"/>
              <a:t>El régimen teocrático sobrevive, pero con nuevos dirigentes más intransigentes.</a:t>
            </a:r>
          </a:p>
          <a:p>
            <a:r>
              <a:rPr lang="es-CL" sz="1800" noProof="1"/>
              <a:t>Debilitado militarmente. Sera largo y costoso reponer el stock de misiles. Pero probó con éxito su capacidad para cerrar el Estrecho de Ormuz.</a:t>
            </a:r>
          </a:p>
          <a:p>
            <a:r>
              <a:rPr lang="es-CL" sz="1800" noProof="1"/>
              <a:t>Instalaciones de enriquecimiento de uranio destruidas, pero conserva un monto altamente enriquecido.</a:t>
            </a:r>
          </a:p>
          <a:p>
            <a:r>
              <a:rPr lang="es-CL" sz="1800" noProof="1"/>
              <a:t>La crisis económica previa a la guerra agravada ahora. </a:t>
            </a:r>
          </a:p>
          <a:p>
            <a:r>
              <a:rPr lang="es-CL" sz="1800" noProof="1"/>
              <a:t>Gastos de reconstrucción civiles compitiendo con rearme.</a:t>
            </a:r>
          </a:p>
          <a:p>
            <a:r>
              <a:rPr lang="es-CL" sz="1800" noProof="1"/>
              <a:t>Pérdida de apoyo popular y posible mayor resistencia civil.</a:t>
            </a:r>
          </a:p>
          <a:p>
            <a:pPr marL="342900" indent="-342900">
              <a:buFont typeface="Arial" panose="020B0604020202020204" pitchFamily="34" charset="0"/>
              <a:buAutoNum type="arabicPeriod"/>
            </a:pPr>
            <a:endParaRPr lang="es-CL" sz="1800" noProof="1"/>
          </a:p>
          <a:p>
            <a:pPr marL="342900" indent="-342900">
              <a:buFont typeface="Arial" panose="020B0604020202020204" pitchFamily="34" charset="0"/>
              <a:buAutoNum type="arabicPeriod"/>
            </a:pPr>
            <a:endParaRPr lang="es-CL" sz="1800" noProof="1"/>
          </a:p>
          <a:p>
            <a:pPr marL="342900" indent="-342900">
              <a:buFont typeface="Arial" panose="020B0604020202020204" pitchFamily="34" charset="0"/>
              <a:buAutoNum type="arabicPeriod"/>
            </a:pPr>
            <a:endParaRPr lang="es-CL" sz="1800" noProof="1"/>
          </a:p>
        </p:txBody>
      </p:sp>
    </p:spTree>
    <p:extLst>
      <p:ext uri="{BB962C8B-B14F-4D97-AF65-F5344CB8AC3E}">
        <p14:creationId xmlns:p14="http://schemas.microsoft.com/office/powerpoint/2010/main" val="80221987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1003</TotalTime>
  <Words>1921</Words>
  <Application>Microsoft Office PowerPoint</Application>
  <PresentationFormat>Panorámica</PresentationFormat>
  <Paragraphs>124</Paragraphs>
  <Slides>13</Slides>
  <Notes>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Aptos</vt:lpstr>
      <vt:lpstr>Aptos Display</vt:lpstr>
      <vt:lpstr>Arial</vt:lpstr>
      <vt:lpstr>Wingdings</vt:lpstr>
      <vt:lpstr>Tema de Office</vt:lpstr>
      <vt:lpstr>GUERRA EN EL GOLFO</vt:lpstr>
      <vt:lpstr>CONTEXTO</vt:lpstr>
      <vt:lpstr>PETRÓLEO Y GAS</vt:lpstr>
      <vt:lpstr>RÉGIMEN TEOCRÁTICO EN IRÁN (1979 )</vt:lpstr>
      <vt:lpstr>UNA POTENCIA QUE BUSCA SER HEGEMÓNICA</vt:lpstr>
      <vt:lpstr>LA GUERRA: ¿PORQUÉ AHORA?</vt:lpstr>
      <vt:lpstr>LA GUERRA HASTA AHORA</vt:lpstr>
      <vt:lpstr>¿CÓMO TERMINA?</vt:lpstr>
      <vt:lpstr>ESCENARIO MÁS PROBABLE</vt:lpstr>
      <vt:lpstr>ULTIMOS DESARROLLOS EN LA GUERRA</vt:lpstr>
      <vt:lpstr>LAS CONSECUENCIAS ECONÓMICAS - PETRÓLEO</vt:lpstr>
      <vt:lpstr>LAS CONSECUENCIAS ECONÓMICAS – GAS NATURAL</vt:lpstr>
      <vt:lpstr>GUERRA EN EL GOLFO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Gabriel Bauzá Fredes</dc:creator>
  <cp:lastModifiedBy>Gabriel Bauzá Fredes</cp:lastModifiedBy>
  <cp:revision>4</cp:revision>
  <dcterms:created xsi:type="dcterms:W3CDTF">2026-03-25T14:26:24Z</dcterms:created>
  <dcterms:modified xsi:type="dcterms:W3CDTF">2026-03-30T12:32:30Z</dcterms:modified>
</cp:coreProperties>
</file>